
<file path=[Content_Types].xml><?xml version="1.0" encoding="utf-8"?>
<Types xmlns="http://schemas.openxmlformats.org/package/2006/content-types">
  <Default Extension="glb" ContentType="model/gltf.binary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81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874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8572500" y="571499"/>
            <a:ext cx="571500" cy="573405"/>
          </a:xfrm>
          <a:custGeom>
            <a:avLst/>
            <a:gdLst/>
            <a:ahLst/>
            <a:cxnLst/>
            <a:rect l="l" t="t" r="r" b="b"/>
            <a:pathLst>
              <a:path w="571500" h="573405">
                <a:moveTo>
                  <a:pt x="571500" y="0"/>
                </a:moveTo>
                <a:lnTo>
                  <a:pt x="0" y="0"/>
                </a:lnTo>
                <a:lnTo>
                  <a:pt x="0" y="573024"/>
                </a:lnTo>
                <a:lnTo>
                  <a:pt x="571500" y="573024"/>
                </a:lnTo>
                <a:lnTo>
                  <a:pt x="571500" y="0"/>
                </a:lnTo>
                <a:close/>
              </a:path>
            </a:pathLst>
          </a:custGeom>
          <a:solidFill>
            <a:srgbClr val="00D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576072" y="0"/>
            <a:ext cx="570230" cy="571500"/>
          </a:xfrm>
          <a:custGeom>
            <a:avLst/>
            <a:gdLst/>
            <a:ahLst/>
            <a:cxnLst/>
            <a:rect l="l" t="t" r="r" b="b"/>
            <a:pathLst>
              <a:path w="570230" h="571500">
                <a:moveTo>
                  <a:pt x="569899" y="0"/>
                </a:moveTo>
                <a:lnTo>
                  <a:pt x="0" y="0"/>
                </a:lnTo>
                <a:lnTo>
                  <a:pt x="0" y="571500"/>
                </a:lnTo>
                <a:lnTo>
                  <a:pt x="569899" y="571500"/>
                </a:lnTo>
                <a:lnTo>
                  <a:pt x="569899" y="0"/>
                </a:lnTo>
                <a:close/>
              </a:path>
            </a:pathLst>
          </a:custGeom>
          <a:solidFill>
            <a:srgbClr val="085F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3047" y="0"/>
            <a:ext cx="573405" cy="571500"/>
          </a:xfrm>
          <a:custGeom>
            <a:avLst/>
            <a:gdLst/>
            <a:ahLst/>
            <a:cxnLst/>
            <a:rect l="l" t="t" r="r" b="b"/>
            <a:pathLst>
              <a:path w="573405" h="571500">
                <a:moveTo>
                  <a:pt x="573024" y="0"/>
                </a:moveTo>
                <a:lnTo>
                  <a:pt x="0" y="0"/>
                </a:lnTo>
                <a:lnTo>
                  <a:pt x="0" y="571500"/>
                </a:lnTo>
                <a:lnTo>
                  <a:pt x="573024" y="571500"/>
                </a:lnTo>
                <a:lnTo>
                  <a:pt x="573024" y="0"/>
                </a:lnTo>
                <a:close/>
              </a:path>
            </a:pathLst>
          </a:custGeom>
          <a:solidFill>
            <a:srgbClr val="00D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8569452" y="0"/>
            <a:ext cx="573405" cy="571500"/>
          </a:xfrm>
          <a:custGeom>
            <a:avLst/>
            <a:gdLst/>
            <a:ahLst/>
            <a:cxnLst/>
            <a:rect l="l" t="t" r="r" b="b"/>
            <a:pathLst>
              <a:path w="573404" h="571500">
                <a:moveTo>
                  <a:pt x="573024" y="0"/>
                </a:moveTo>
                <a:lnTo>
                  <a:pt x="0" y="0"/>
                </a:lnTo>
                <a:lnTo>
                  <a:pt x="0" y="571500"/>
                </a:lnTo>
                <a:lnTo>
                  <a:pt x="573024" y="571500"/>
                </a:lnTo>
                <a:lnTo>
                  <a:pt x="573024" y="0"/>
                </a:lnTo>
                <a:close/>
              </a:path>
            </a:pathLst>
          </a:custGeom>
          <a:solidFill>
            <a:srgbClr val="8DED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7997952" y="0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571500" y="0"/>
                </a:moveTo>
                <a:lnTo>
                  <a:pt x="0" y="0"/>
                </a:lnTo>
                <a:lnTo>
                  <a:pt x="0" y="571500"/>
                </a:lnTo>
                <a:lnTo>
                  <a:pt x="571500" y="571500"/>
                </a:lnTo>
                <a:lnTo>
                  <a:pt x="571500" y="0"/>
                </a:lnTo>
                <a:close/>
              </a:path>
            </a:pathLst>
          </a:custGeom>
          <a:solidFill>
            <a:srgbClr val="085F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3047" y="571499"/>
            <a:ext cx="573405" cy="573405"/>
          </a:xfrm>
          <a:custGeom>
            <a:avLst/>
            <a:gdLst/>
            <a:ahLst/>
            <a:cxnLst/>
            <a:rect l="l" t="t" r="r" b="b"/>
            <a:pathLst>
              <a:path w="573405" h="573405">
                <a:moveTo>
                  <a:pt x="573024" y="0"/>
                </a:moveTo>
                <a:lnTo>
                  <a:pt x="0" y="0"/>
                </a:lnTo>
                <a:lnTo>
                  <a:pt x="0" y="573024"/>
                </a:lnTo>
                <a:lnTo>
                  <a:pt x="573024" y="573024"/>
                </a:lnTo>
                <a:lnTo>
                  <a:pt x="573024" y="0"/>
                </a:lnTo>
                <a:close/>
              </a:path>
            </a:pathLst>
          </a:custGeom>
          <a:solidFill>
            <a:srgbClr val="013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146048" y="0"/>
            <a:ext cx="6853555" cy="571500"/>
          </a:xfrm>
          <a:custGeom>
            <a:avLst/>
            <a:gdLst/>
            <a:ahLst/>
            <a:cxnLst/>
            <a:rect l="l" t="t" r="r" b="b"/>
            <a:pathLst>
              <a:path w="6853555" h="571500">
                <a:moveTo>
                  <a:pt x="569899" y="0"/>
                </a:moveTo>
                <a:lnTo>
                  <a:pt x="0" y="0"/>
                </a:lnTo>
                <a:lnTo>
                  <a:pt x="0" y="571500"/>
                </a:lnTo>
                <a:lnTo>
                  <a:pt x="569899" y="571500"/>
                </a:lnTo>
                <a:lnTo>
                  <a:pt x="569899" y="0"/>
                </a:lnTo>
                <a:close/>
              </a:path>
              <a:path w="6853555" h="571500">
                <a:moveTo>
                  <a:pt x="6853352" y="0"/>
                </a:moveTo>
                <a:lnTo>
                  <a:pt x="6283452" y="0"/>
                </a:lnTo>
                <a:lnTo>
                  <a:pt x="6283452" y="571500"/>
                </a:lnTo>
                <a:lnTo>
                  <a:pt x="6853352" y="571500"/>
                </a:lnTo>
                <a:lnTo>
                  <a:pt x="6853352" y="0"/>
                </a:lnTo>
                <a:close/>
              </a:path>
            </a:pathLst>
          </a:custGeom>
          <a:solidFill>
            <a:srgbClr val="469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712417" y="0"/>
            <a:ext cx="5719165" cy="11449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8572500" y="571499"/>
            <a:ext cx="571500" cy="573405"/>
          </a:xfrm>
          <a:custGeom>
            <a:avLst/>
            <a:gdLst/>
            <a:ahLst/>
            <a:cxnLst/>
            <a:rect l="l" t="t" r="r" b="b"/>
            <a:pathLst>
              <a:path w="571500" h="573405">
                <a:moveTo>
                  <a:pt x="571500" y="0"/>
                </a:moveTo>
                <a:lnTo>
                  <a:pt x="0" y="0"/>
                </a:lnTo>
                <a:lnTo>
                  <a:pt x="0" y="573024"/>
                </a:lnTo>
                <a:lnTo>
                  <a:pt x="571500" y="573024"/>
                </a:lnTo>
                <a:lnTo>
                  <a:pt x="571500" y="0"/>
                </a:lnTo>
                <a:close/>
              </a:path>
            </a:pathLst>
          </a:custGeom>
          <a:solidFill>
            <a:srgbClr val="00D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576072" y="0"/>
            <a:ext cx="570230" cy="571500"/>
          </a:xfrm>
          <a:custGeom>
            <a:avLst/>
            <a:gdLst/>
            <a:ahLst/>
            <a:cxnLst/>
            <a:rect l="l" t="t" r="r" b="b"/>
            <a:pathLst>
              <a:path w="570230" h="571500">
                <a:moveTo>
                  <a:pt x="569899" y="0"/>
                </a:moveTo>
                <a:lnTo>
                  <a:pt x="0" y="0"/>
                </a:lnTo>
                <a:lnTo>
                  <a:pt x="0" y="571500"/>
                </a:lnTo>
                <a:lnTo>
                  <a:pt x="569899" y="571500"/>
                </a:lnTo>
                <a:lnTo>
                  <a:pt x="569899" y="0"/>
                </a:lnTo>
                <a:close/>
              </a:path>
            </a:pathLst>
          </a:custGeom>
          <a:solidFill>
            <a:srgbClr val="085F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3047" y="0"/>
            <a:ext cx="573405" cy="571500"/>
          </a:xfrm>
          <a:custGeom>
            <a:avLst/>
            <a:gdLst/>
            <a:ahLst/>
            <a:cxnLst/>
            <a:rect l="l" t="t" r="r" b="b"/>
            <a:pathLst>
              <a:path w="573405" h="571500">
                <a:moveTo>
                  <a:pt x="573024" y="0"/>
                </a:moveTo>
                <a:lnTo>
                  <a:pt x="0" y="0"/>
                </a:lnTo>
                <a:lnTo>
                  <a:pt x="0" y="571500"/>
                </a:lnTo>
                <a:lnTo>
                  <a:pt x="573024" y="571500"/>
                </a:lnTo>
                <a:lnTo>
                  <a:pt x="573024" y="0"/>
                </a:lnTo>
                <a:close/>
              </a:path>
            </a:pathLst>
          </a:custGeom>
          <a:solidFill>
            <a:srgbClr val="00D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8569452" y="0"/>
            <a:ext cx="573405" cy="571500"/>
          </a:xfrm>
          <a:custGeom>
            <a:avLst/>
            <a:gdLst/>
            <a:ahLst/>
            <a:cxnLst/>
            <a:rect l="l" t="t" r="r" b="b"/>
            <a:pathLst>
              <a:path w="573404" h="571500">
                <a:moveTo>
                  <a:pt x="573024" y="0"/>
                </a:moveTo>
                <a:lnTo>
                  <a:pt x="0" y="0"/>
                </a:lnTo>
                <a:lnTo>
                  <a:pt x="0" y="571500"/>
                </a:lnTo>
                <a:lnTo>
                  <a:pt x="573024" y="571500"/>
                </a:lnTo>
                <a:lnTo>
                  <a:pt x="573024" y="0"/>
                </a:lnTo>
                <a:close/>
              </a:path>
            </a:pathLst>
          </a:custGeom>
          <a:solidFill>
            <a:srgbClr val="8DED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7997952" y="0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571500" y="0"/>
                </a:moveTo>
                <a:lnTo>
                  <a:pt x="0" y="0"/>
                </a:lnTo>
                <a:lnTo>
                  <a:pt x="0" y="571500"/>
                </a:lnTo>
                <a:lnTo>
                  <a:pt x="571500" y="571500"/>
                </a:lnTo>
                <a:lnTo>
                  <a:pt x="571500" y="0"/>
                </a:lnTo>
                <a:close/>
              </a:path>
            </a:pathLst>
          </a:custGeom>
          <a:solidFill>
            <a:srgbClr val="085F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3047" y="571499"/>
            <a:ext cx="573405" cy="573405"/>
          </a:xfrm>
          <a:custGeom>
            <a:avLst/>
            <a:gdLst/>
            <a:ahLst/>
            <a:cxnLst/>
            <a:rect l="l" t="t" r="r" b="b"/>
            <a:pathLst>
              <a:path w="573405" h="573405">
                <a:moveTo>
                  <a:pt x="573024" y="0"/>
                </a:moveTo>
                <a:lnTo>
                  <a:pt x="0" y="0"/>
                </a:lnTo>
                <a:lnTo>
                  <a:pt x="0" y="573024"/>
                </a:lnTo>
                <a:lnTo>
                  <a:pt x="573024" y="573024"/>
                </a:lnTo>
                <a:lnTo>
                  <a:pt x="573024" y="0"/>
                </a:lnTo>
                <a:close/>
              </a:path>
            </a:pathLst>
          </a:custGeom>
          <a:solidFill>
            <a:srgbClr val="013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146048" y="0"/>
            <a:ext cx="6853555" cy="571500"/>
          </a:xfrm>
          <a:custGeom>
            <a:avLst/>
            <a:gdLst/>
            <a:ahLst/>
            <a:cxnLst/>
            <a:rect l="l" t="t" r="r" b="b"/>
            <a:pathLst>
              <a:path w="6853555" h="571500">
                <a:moveTo>
                  <a:pt x="569899" y="0"/>
                </a:moveTo>
                <a:lnTo>
                  <a:pt x="0" y="0"/>
                </a:lnTo>
                <a:lnTo>
                  <a:pt x="0" y="571500"/>
                </a:lnTo>
                <a:lnTo>
                  <a:pt x="569899" y="571500"/>
                </a:lnTo>
                <a:lnTo>
                  <a:pt x="569899" y="0"/>
                </a:lnTo>
                <a:close/>
              </a:path>
              <a:path w="6853555" h="571500">
                <a:moveTo>
                  <a:pt x="6853352" y="0"/>
                </a:moveTo>
                <a:lnTo>
                  <a:pt x="6283452" y="0"/>
                </a:lnTo>
                <a:lnTo>
                  <a:pt x="6283452" y="571500"/>
                </a:lnTo>
                <a:lnTo>
                  <a:pt x="6853352" y="571500"/>
                </a:lnTo>
                <a:lnTo>
                  <a:pt x="6853352" y="0"/>
                </a:lnTo>
                <a:close/>
              </a:path>
            </a:pathLst>
          </a:custGeom>
          <a:solidFill>
            <a:srgbClr val="469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13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13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447288" y="571500"/>
            <a:ext cx="2245360" cy="2246630"/>
          </a:xfrm>
          <a:custGeom>
            <a:avLst/>
            <a:gdLst/>
            <a:ahLst/>
            <a:cxnLst/>
            <a:rect l="l" t="t" r="r" b="b"/>
            <a:pathLst>
              <a:path w="2245360" h="2246630">
                <a:moveTo>
                  <a:pt x="2244852" y="0"/>
                </a:moveTo>
                <a:lnTo>
                  <a:pt x="0" y="0"/>
                </a:lnTo>
                <a:lnTo>
                  <a:pt x="0" y="2246376"/>
                </a:lnTo>
                <a:lnTo>
                  <a:pt x="2244852" y="2246376"/>
                </a:lnTo>
                <a:lnTo>
                  <a:pt x="22448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0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571500" y="0"/>
                </a:moveTo>
                <a:lnTo>
                  <a:pt x="0" y="0"/>
                </a:lnTo>
                <a:lnTo>
                  <a:pt x="0" y="571500"/>
                </a:lnTo>
                <a:lnTo>
                  <a:pt x="571500" y="571500"/>
                </a:lnTo>
                <a:lnTo>
                  <a:pt x="571500" y="0"/>
                </a:lnTo>
                <a:close/>
              </a:path>
            </a:pathLst>
          </a:custGeom>
          <a:solidFill>
            <a:srgbClr val="00D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1144473"/>
            <a:ext cx="571500" cy="570230"/>
          </a:xfrm>
          <a:custGeom>
            <a:avLst/>
            <a:gdLst/>
            <a:ahLst/>
            <a:cxnLst/>
            <a:rect l="l" t="t" r="r" b="b"/>
            <a:pathLst>
              <a:path w="571500" h="570230">
                <a:moveTo>
                  <a:pt x="571500" y="0"/>
                </a:moveTo>
                <a:lnTo>
                  <a:pt x="0" y="0"/>
                </a:lnTo>
                <a:lnTo>
                  <a:pt x="0" y="569899"/>
                </a:lnTo>
                <a:lnTo>
                  <a:pt x="571500" y="569899"/>
                </a:lnTo>
                <a:lnTo>
                  <a:pt x="571500" y="0"/>
                </a:lnTo>
                <a:close/>
              </a:path>
            </a:pathLst>
          </a:custGeom>
          <a:solidFill>
            <a:srgbClr val="00D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141475" y="571512"/>
            <a:ext cx="573405" cy="573405"/>
          </a:xfrm>
          <a:custGeom>
            <a:avLst/>
            <a:gdLst/>
            <a:ahLst/>
            <a:cxnLst/>
            <a:rect l="l" t="t" r="r" b="b"/>
            <a:pathLst>
              <a:path w="573405" h="573405">
                <a:moveTo>
                  <a:pt x="573024" y="0"/>
                </a:moveTo>
                <a:lnTo>
                  <a:pt x="0" y="0"/>
                </a:lnTo>
                <a:lnTo>
                  <a:pt x="0" y="572884"/>
                </a:lnTo>
                <a:lnTo>
                  <a:pt x="573024" y="572884"/>
                </a:lnTo>
                <a:lnTo>
                  <a:pt x="573024" y="0"/>
                </a:lnTo>
                <a:close/>
              </a:path>
            </a:pathLst>
          </a:custGeom>
          <a:solidFill>
            <a:srgbClr val="00D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8578595" y="0"/>
            <a:ext cx="565785" cy="571500"/>
          </a:xfrm>
          <a:custGeom>
            <a:avLst/>
            <a:gdLst/>
            <a:ahLst/>
            <a:cxnLst/>
            <a:rect l="l" t="t" r="r" b="b"/>
            <a:pathLst>
              <a:path w="565784" h="571500">
                <a:moveTo>
                  <a:pt x="0" y="571500"/>
                </a:moveTo>
                <a:lnTo>
                  <a:pt x="565403" y="571500"/>
                </a:lnTo>
                <a:lnTo>
                  <a:pt x="565403" y="0"/>
                </a:lnTo>
                <a:lnTo>
                  <a:pt x="0" y="0"/>
                </a:lnTo>
                <a:lnTo>
                  <a:pt x="0" y="571500"/>
                </a:lnTo>
                <a:close/>
              </a:path>
            </a:pathLst>
          </a:custGeom>
          <a:solidFill>
            <a:srgbClr val="00D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8002524" y="1144472"/>
            <a:ext cx="1141730" cy="1141730"/>
          </a:xfrm>
          <a:custGeom>
            <a:avLst/>
            <a:gdLst/>
            <a:ahLst/>
            <a:cxnLst/>
            <a:rect l="l" t="t" r="r" b="b"/>
            <a:pathLst>
              <a:path w="1141729" h="1141730">
                <a:moveTo>
                  <a:pt x="571500" y="570052"/>
                </a:moveTo>
                <a:lnTo>
                  <a:pt x="0" y="570052"/>
                </a:lnTo>
                <a:lnTo>
                  <a:pt x="0" y="1141399"/>
                </a:lnTo>
                <a:lnTo>
                  <a:pt x="571500" y="1141399"/>
                </a:lnTo>
                <a:lnTo>
                  <a:pt x="571500" y="570052"/>
                </a:lnTo>
                <a:close/>
              </a:path>
              <a:path w="1141729" h="1141730">
                <a:moveTo>
                  <a:pt x="1141476" y="0"/>
                </a:moveTo>
                <a:lnTo>
                  <a:pt x="576072" y="0"/>
                </a:lnTo>
                <a:lnTo>
                  <a:pt x="576072" y="569899"/>
                </a:lnTo>
                <a:lnTo>
                  <a:pt x="1141476" y="569899"/>
                </a:lnTo>
                <a:lnTo>
                  <a:pt x="1141476" y="0"/>
                </a:lnTo>
                <a:close/>
              </a:path>
            </a:pathLst>
          </a:custGeom>
          <a:solidFill>
            <a:srgbClr val="00D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6848982" y="0"/>
            <a:ext cx="573405" cy="571500"/>
          </a:xfrm>
          <a:custGeom>
            <a:avLst/>
            <a:gdLst/>
            <a:ahLst/>
            <a:cxnLst/>
            <a:rect l="l" t="t" r="r" b="b"/>
            <a:pathLst>
              <a:path w="573404" h="571500">
                <a:moveTo>
                  <a:pt x="572884" y="0"/>
                </a:moveTo>
                <a:lnTo>
                  <a:pt x="0" y="0"/>
                </a:lnTo>
                <a:lnTo>
                  <a:pt x="0" y="571500"/>
                </a:lnTo>
                <a:lnTo>
                  <a:pt x="572884" y="571500"/>
                </a:lnTo>
                <a:lnTo>
                  <a:pt x="572884" y="0"/>
                </a:lnTo>
                <a:close/>
              </a:path>
            </a:pathLst>
          </a:custGeom>
          <a:solidFill>
            <a:srgbClr val="00D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723770" y="0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571360" y="0"/>
                </a:moveTo>
                <a:lnTo>
                  <a:pt x="0" y="0"/>
                </a:lnTo>
                <a:lnTo>
                  <a:pt x="0" y="571500"/>
                </a:lnTo>
                <a:lnTo>
                  <a:pt x="571360" y="571500"/>
                </a:lnTo>
                <a:lnTo>
                  <a:pt x="571360" y="0"/>
                </a:lnTo>
                <a:close/>
              </a:path>
            </a:pathLst>
          </a:custGeom>
          <a:solidFill>
            <a:srgbClr val="00D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570052" y="1714500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571360" y="0"/>
                </a:moveTo>
                <a:lnTo>
                  <a:pt x="0" y="0"/>
                </a:lnTo>
                <a:lnTo>
                  <a:pt x="0" y="571500"/>
                </a:lnTo>
                <a:lnTo>
                  <a:pt x="571360" y="571500"/>
                </a:lnTo>
                <a:lnTo>
                  <a:pt x="571360" y="0"/>
                </a:lnTo>
                <a:close/>
              </a:path>
            </a:pathLst>
          </a:custGeom>
          <a:solidFill>
            <a:srgbClr val="00D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7425055" y="571500"/>
            <a:ext cx="571500" cy="573405"/>
          </a:xfrm>
          <a:custGeom>
            <a:avLst/>
            <a:gdLst/>
            <a:ahLst/>
            <a:cxnLst/>
            <a:rect l="l" t="t" r="r" b="b"/>
            <a:pathLst>
              <a:path w="571500" h="573405">
                <a:moveTo>
                  <a:pt x="571360" y="0"/>
                </a:moveTo>
                <a:lnTo>
                  <a:pt x="0" y="0"/>
                </a:lnTo>
                <a:lnTo>
                  <a:pt x="0" y="573024"/>
                </a:lnTo>
                <a:lnTo>
                  <a:pt x="571360" y="573024"/>
                </a:lnTo>
                <a:lnTo>
                  <a:pt x="571360" y="0"/>
                </a:lnTo>
                <a:close/>
              </a:path>
            </a:pathLst>
          </a:custGeom>
          <a:solidFill>
            <a:srgbClr val="00D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4716779" y="4569155"/>
            <a:ext cx="1931035" cy="574675"/>
          </a:xfrm>
          <a:custGeom>
            <a:avLst/>
            <a:gdLst/>
            <a:ahLst/>
            <a:cxnLst/>
            <a:rect l="l" t="t" r="r" b="b"/>
            <a:pathLst>
              <a:path w="1931034" h="574675">
                <a:moveTo>
                  <a:pt x="0" y="574141"/>
                </a:moveTo>
                <a:lnTo>
                  <a:pt x="1930908" y="574141"/>
                </a:lnTo>
                <a:lnTo>
                  <a:pt x="1930908" y="0"/>
                </a:lnTo>
                <a:lnTo>
                  <a:pt x="0" y="0"/>
                </a:lnTo>
                <a:lnTo>
                  <a:pt x="0" y="5741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2500883" y="4858614"/>
            <a:ext cx="1931035" cy="285115"/>
          </a:xfrm>
          <a:custGeom>
            <a:avLst/>
            <a:gdLst/>
            <a:ahLst/>
            <a:cxnLst/>
            <a:rect l="l" t="t" r="r" b="b"/>
            <a:pathLst>
              <a:path w="1931035" h="285114">
                <a:moveTo>
                  <a:pt x="0" y="284784"/>
                </a:moveTo>
                <a:lnTo>
                  <a:pt x="1930908" y="284784"/>
                </a:lnTo>
                <a:lnTo>
                  <a:pt x="1930908" y="0"/>
                </a:lnTo>
                <a:lnTo>
                  <a:pt x="0" y="0"/>
                </a:lnTo>
                <a:lnTo>
                  <a:pt x="0" y="284784"/>
                </a:lnTo>
                <a:close/>
              </a:path>
            </a:pathLst>
          </a:custGeom>
          <a:solidFill>
            <a:srgbClr val="469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284988" y="4858614"/>
            <a:ext cx="1931035" cy="285115"/>
          </a:xfrm>
          <a:custGeom>
            <a:avLst/>
            <a:gdLst/>
            <a:ahLst/>
            <a:cxnLst/>
            <a:rect l="l" t="t" r="r" b="b"/>
            <a:pathLst>
              <a:path w="1931035" h="285114">
                <a:moveTo>
                  <a:pt x="0" y="284784"/>
                </a:moveTo>
                <a:lnTo>
                  <a:pt x="1930908" y="284784"/>
                </a:lnTo>
                <a:lnTo>
                  <a:pt x="1930908" y="0"/>
                </a:lnTo>
                <a:lnTo>
                  <a:pt x="0" y="0"/>
                </a:lnTo>
                <a:lnTo>
                  <a:pt x="0" y="284784"/>
                </a:lnTo>
                <a:close/>
              </a:path>
            </a:pathLst>
          </a:custGeom>
          <a:solidFill>
            <a:srgbClr val="085F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6932676" y="4858614"/>
            <a:ext cx="1929764" cy="285115"/>
          </a:xfrm>
          <a:custGeom>
            <a:avLst/>
            <a:gdLst/>
            <a:ahLst/>
            <a:cxnLst/>
            <a:rect l="l" t="t" r="r" b="b"/>
            <a:pathLst>
              <a:path w="1929765" h="285114">
                <a:moveTo>
                  <a:pt x="0" y="284784"/>
                </a:moveTo>
                <a:lnTo>
                  <a:pt x="1929383" y="284784"/>
                </a:lnTo>
                <a:lnTo>
                  <a:pt x="1929383" y="0"/>
                </a:lnTo>
                <a:lnTo>
                  <a:pt x="0" y="0"/>
                </a:lnTo>
                <a:lnTo>
                  <a:pt x="0" y="284784"/>
                </a:lnTo>
                <a:close/>
              </a:path>
            </a:pathLst>
          </a:custGeom>
          <a:solidFill>
            <a:srgbClr val="8DED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4716907" y="4569053"/>
            <a:ext cx="1935480" cy="285115"/>
          </a:xfrm>
          <a:custGeom>
            <a:avLst/>
            <a:gdLst/>
            <a:ahLst/>
            <a:cxnLst/>
            <a:rect l="l" t="t" r="r" b="b"/>
            <a:pathLst>
              <a:path w="1935479" h="285114">
                <a:moveTo>
                  <a:pt x="1935225" y="0"/>
                </a:moveTo>
                <a:lnTo>
                  <a:pt x="0" y="0"/>
                </a:lnTo>
                <a:lnTo>
                  <a:pt x="0" y="284784"/>
                </a:lnTo>
                <a:lnTo>
                  <a:pt x="1935225" y="284784"/>
                </a:lnTo>
                <a:lnTo>
                  <a:pt x="1935225" y="0"/>
                </a:lnTo>
                <a:close/>
              </a:path>
            </a:pathLst>
          </a:custGeom>
          <a:solidFill>
            <a:srgbClr val="00D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83870" y="83642"/>
            <a:ext cx="5717540" cy="940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42535" y="1491437"/>
            <a:ext cx="4398645" cy="30143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1drv.ms/b/s!Al6NrQOGOKshgqtaZujeAIfqSxR5UQ?e=illgvY" TargetMode="External"/><Relationship Id="rId2" Type="http://schemas.openxmlformats.org/officeDocument/2006/relationships/hyperlink" Target="https://1drv.ms/u/s!Al6NrQOGOKshgqtZTQyMkyBU_z4vrg?e=5y2IME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0"/>
              <a:ext cx="573405" cy="571500"/>
            </a:xfrm>
            <a:custGeom>
              <a:avLst/>
              <a:gdLst/>
              <a:ahLst/>
              <a:cxnLst/>
              <a:rect l="l" t="t" r="r" b="b"/>
              <a:pathLst>
                <a:path w="573405" h="571500">
                  <a:moveTo>
                    <a:pt x="573024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73024" y="571500"/>
                  </a:lnTo>
                  <a:lnTo>
                    <a:pt x="573024" y="0"/>
                  </a:lnTo>
                  <a:close/>
                </a:path>
              </a:pathLst>
            </a:custGeom>
            <a:solidFill>
              <a:srgbClr val="00D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1576" y="571512"/>
              <a:ext cx="573405" cy="573405"/>
            </a:xfrm>
            <a:custGeom>
              <a:avLst/>
              <a:gdLst/>
              <a:ahLst/>
              <a:cxnLst/>
              <a:rect l="l" t="t" r="r" b="b"/>
              <a:pathLst>
                <a:path w="573405" h="573405">
                  <a:moveTo>
                    <a:pt x="572884" y="0"/>
                  </a:moveTo>
                  <a:lnTo>
                    <a:pt x="0" y="0"/>
                  </a:lnTo>
                  <a:lnTo>
                    <a:pt x="0" y="572884"/>
                  </a:lnTo>
                  <a:lnTo>
                    <a:pt x="572884" y="572884"/>
                  </a:lnTo>
                  <a:lnTo>
                    <a:pt x="572884" y="0"/>
                  </a:lnTo>
                  <a:close/>
                </a:path>
              </a:pathLst>
            </a:custGeom>
            <a:solidFill>
              <a:srgbClr val="8DED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71576" y="0"/>
              <a:ext cx="573405" cy="571500"/>
            </a:xfrm>
            <a:custGeom>
              <a:avLst/>
              <a:gdLst/>
              <a:ahLst/>
              <a:cxnLst/>
              <a:rect l="l" t="t" r="r" b="b"/>
              <a:pathLst>
                <a:path w="573405" h="571500">
                  <a:moveTo>
                    <a:pt x="572884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72884" y="571500"/>
                  </a:lnTo>
                  <a:lnTo>
                    <a:pt x="572884" y="0"/>
                  </a:lnTo>
                  <a:close/>
                </a:path>
              </a:pathLst>
            </a:custGeom>
            <a:solidFill>
              <a:srgbClr val="013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714500" y="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571500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71500" y="571500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00D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286000" y="0"/>
              <a:ext cx="5143500" cy="1144905"/>
            </a:xfrm>
            <a:custGeom>
              <a:avLst/>
              <a:gdLst/>
              <a:ahLst/>
              <a:cxnLst/>
              <a:rect l="l" t="t" r="r" b="b"/>
              <a:pathLst>
                <a:path w="5143500" h="1144905">
                  <a:moveTo>
                    <a:pt x="571500" y="571525"/>
                  </a:moveTo>
                  <a:lnTo>
                    <a:pt x="0" y="571525"/>
                  </a:lnTo>
                  <a:lnTo>
                    <a:pt x="0" y="1144397"/>
                  </a:lnTo>
                  <a:lnTo>
                    <a:pt x="571500" y="1144397"/>
                  </a:lnTo>
                  <a:lnTo>
                    <a:pt x="571500" y="571525"/>
                  </a:lnTo>
                  <a:close/>
                </a:path>
                <a:path w="5143500" h="1144905">
                  <a:moveTo>
                    <a:pt x="5143500" y="0"/>
                  </a:moveTo>
                  <a:lnTo>
                    <a:pt x="4570476" y="0"/>
                  </a:lnTo>
                  <a:lnTo>
                    <a:pt x="4570476" y="571500"/>
                  </a:lnTo>
                  <a:lnTo>
                    <a:pt x="5143500" y="571500"/>
                  </a:lnTo>
                  <a:lnTo>
                    <a:pt x="5143500" y="0"/>
                  </a:lnTo>
                  <a:close/>
                </a:path>
              </a:pathLst>
            </a:custGeom>
            <a:solidFill>
              <a:srgbClr val="8DED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856476" y="571512"/>
              <a:ext cx="573405" cy="573405"/>
            </a:xfrm>
            <a:custGeom>
              <a:avLst/>
              <a:gdLst/>
              <a:ahLst/>
              <a:cxnLst/>
              <a:rect l="l" t="t" r="r" b="b"/>
              <a:pathLst>
                <a:path w="573404" h="573405">
                  <a:moveTo>
                    <a:pt x="573024" y="0"/>
                  </a:moveTo>
                  <a:lnTo>
                    <a:pt x="0" y="0"/>
                  </a:lnTo>
                  <a:lnTo>
                    <a:pt x="0" y="572884"/>
                  </a:lnTo>
                  <a:lnTo>
                    <a:pt x="573024" y="572884"/>
                  </a:lnTo>
                  <a:lnTo>
                    <a:pt x="573024" y="0"/>
                  </a:lnTo>
                  <a:close/>
                </a:path>
              </a:pathLst>
            </a:custGeom>
            <a:solidFill>
              <a:srgbClr val="469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426579" y="0"/>
              <a:ext cx="573405" cy="571500"/>
            </a:xfrm>
            <a:custGeom>
              <a:avLst/>
              <a:gdLst/>
              <a:ahLst/>
              <a:cxnLst/>
              <a:rect l="l" t="t" r="r" b="b"/>
              <a:pathLst>
                <a:path w="573404" h="571500">
                  <a:moveTo>
                    <a:pt x="572884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72884" y="571500"/>
                  </a:lnTo>
                  <a:lnTo>
                    <a:pt x="572884" y="0"/>
                  </a:lnTo>
                  <a:close/>
                </a:path>
              </a:pathLst>
            </a:custGeom>
            <a:solidFill>
              <a:srgbClr val="00D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426579" y="0"/>
              <a:ext cx="1714500" cy="1144905"/>
            </a:xfrm>
            <a:custGeom>
              <a:avLst/>
              <a:gdLst/>
              <a:ahLst/>
              <a:cxnLst/>
              <a:rect l="l" t="t" r="r" b="b"/>
              <a:pathLst>
                <a:path w="1714500" h="1144905">
                  <a:moveTo>
                    <a:pt x="572884" y="571525"/>
                  </a:moveTo>
                  <a:lnTo>
                    <a:pt x="0" y="571525"/>
                  </a:lnTo>
                  <a:lnTo>
                    <a:pt x="0" y="1144397"/>
                  </a:lnTo>
                  <a:lnTo>
                    <a:pt x="572884" y="1144397"/>
                  </a:lnTo>
                  <a:lnTo>
                    <a:pt x="572884" y="571525"/>
                  </a:lnTo>
                  <a:close/>
                </a:path>
                <a:path w="1714500" h="1144905">
                  <a:moveTo>
                    <a:pt x="1714423" y="0"/>
                  </a:moveTo>
                  <a:lnTo>
                    <a:pt x="1144524" y="0"/>
                  </a:lnTo>
                  <a:lnTo>
                    <a:pt x="1144524" y="571500"/>
                  </a:lnTo>
                  <a:lnTo>
                    <a:pt x="1714423" y="571500"/>
                  </a:lnTo>
                  <a:lnTo>
                    <a:pt x="1714423" y="0"/>
                  </a:lnTo>
                  <a:close/>
                </a:path>
              </a:pathLst>
            </a:custGeom>
            <a:solidFill>
              <a:srgbClr val="013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571103" y="571512"/>
              <a:ext cx="570230" cy="573405"/>
            </a:xfrm>
            <a:custGeom>
              <a:avLst/>
              <a:gdLst/>
              <a:ahLst/>
              <a:cxnLst/>
              <a:rect l="l" t="t" r="r" b="b"/>
              <a:pathLst>
                <a:path w="570229" h="573405">
                  <a:moveTo>
                    <a:pt x="569899" y="0"/>
                  </a:moveTo>
                  <a:lnTo>
                    <a:pt x="0" y="0"/>
                  </a:lnTo>
                  <a:lnTo>
                    <a:pt x="0" y="572884"/>
                  </a:lnTo>
                  <a:lnTo>
                    <a:pt x="569899" y="572884"/>
                  </a:lnTo>
                  <a:lnTo>
                    <a:pt x="569899" y="0"/>
                  </a:lnTo>
                  <a:close/>
                </a:path>
              </a:pathLst>
            </a:custGeom>
            <a:solidFill>
              <a:srgbClr val="00D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1144472"/>
              <a:ext cx="7999730" cy="570230"/>
            </a:xfrm>
            <a:custGeom>
              <a:avLst/>
              <a:gdLst/>
              <a:ahLst/>
              <a:cxnLst/>
              <a:rect l="l" t="t" r="r" b="b"/>
              <a:pathLst>
                <a:path w="7999730" h="570230">
                  <a:moveTo>
                    <a:pt x="573024" y="0"/>
                  </a:moveTo>
                  <a:lnTo>
                    <a:pt x="0" y="0"/>
                  </a:lnTo>
                  <a:lnTo>
                    <a:pt x="0" y="569899"/>
                  </a:lnTo>
                  <a:lnTo>
                    <a:pt x="573024" y="569899"/>
                  </a:lnTo>
                  <a:lnTo>
                    <a:pt x="573024" y="0"/>
                  </a:lnTo>
                  <a:close/>
                </a:path>
                <a:path w="7999730" h="570230">
                  <a:moveTo>
                    <a:pt x="7999476" y="0"/>
                  </a:moveTo>
                  <a:lnTo>
                    <a:pt x="7426452" y="0"/>
                  </a:lnTo>
                  <a:lnTo>
                    <a:pt x="7426452" y="569899"/>
                  </a:lnTo>
                  <a:lnTo>
                    <a:pt x="7999476" y="569899"/>
                  </a:lnTo>
                  <a:lnTo>
                    <a:pt x="7999476" y="0"/>
                  </a:lnTo>
                  <a:close/>
                </a:path>
              </a:pathLst>
            </a:custGeom>
            <a:solidFill>
              <a:srgbClr val="8DED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1714499"/>
              <a:ext cx="573405" cy="571500"/>
            </a:xfrm>
            <a:custGeom>
              <a:avLst/>
              <a:gdLst/>
              <a:ahLst/>
              <a:cxnLst/>
              <a:rect l="l" t="t" r="r" b="b"/>
              <a:pathLst>
                <a:path w="573405" h="571500">
                  <a:moveTo>
                    <a:pt x="573024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73024" y="571500"/>
                  </a:lnTo>
                  <a:lnTo>
                    <a:pt x="573024" y="0"/>
                  </a:lnTo>
                  <a:close/>
                </a:path>
              </a:pathLst>
            </a:custGeom>
            <a:solidFill>
              <a:srgbClr val="013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429000" y="0"/>
              <a:ext cx="2291080" cy="571500"/>
            </a:xfrm>
            <a:custGeom>
              <a:avLst/>
              <a:gdLst/>
              <a:ahLst/>
              <a:cxnLst/>
              <a:rect l="l" t="t" r="r" b="b"/>
              <a:pathLst>
                <a:path w="2291079" h="571500">
                  <a:moveTo>
                    <a:pt x="571500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71500" y="571500"/>
                  </a:lnTo>
                  <a:lnTo>
                    <a:pt x="571500" y="0"/>
                  </a:lnTo>
                  <a:close/>
                </a:path>
                <a:path w="2291079" h="571500">
                  <a:moveTo>
                    <a:pt x="2290572" y="0"/>
                  </a:moveTo>
                  <a:lnTo>
                    <a:pt x="1717548" y="0"/>
                  </a:lnTo>
                  <a:lnTo>
                    <a:pt x="1717548" y="571500"/>
                  </a:lnTo>
                  <a:lnTo>
                    <a:pt x="2290572" y="571500"/>
                  </a:lnTo>
                  <a:lnTo>
                    <a:pt x="2290572" y="0"/>
                  </a:lnTo>
                  <a:close/>
                </a:path>
              </a:pathLst>
            </a:custGeom>
            <a:solidFill>
              <a:srgbClr val="00D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141552" y="0"/>
              <a:ext cx="573405" cy="571500"/>
            </a:xfrm>
            <a:custGeom>
              <a:avLst/>
              <a:gdLst/>
              <a:ahLst/>
              <a:cxnLst/>
              <a:rect l="l" t="t" r="r" b="b"/>
              <a:pathLst>
                <a:path w="573405" h="571500">
                  <a:moveTo>
                    <a:pt x="572884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72884" y="571500"/>
                  </a:lnTo>
                  <a:lnTo>
                    <a:pt x="572884" y="0"/>
                  </a:lnTo>
                  <a:close/>
                </a:path>
              </a:pathLst>
            </a:custGeom>
            <a:solidFill>
              <a:srgbClr val="085F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19571" y="0"/>
              <a:ext cx="563880" cy="571500"/>
            </a:xfrm>
            <a:custGeom>
              <a:avLst/>
              <a:gdLst/>
              <a:ahLst/>
              <a:cxnLst/>
              <a:rect l="l" t="t" r="r" b="b"/>
              <a:pathLst>
                <a:path w="563879" h="571500">
                  <a:moveTo>
                    <a:pt x="0" y="571500"/>
                  </a:moveTo>
                  <a:lnTo>
                    <a:pt x="563879" y="571500"/>
                  </a:lnTo>
                  <a:lnTo>
                    <a:pt x="563879" y="0"/>
                  </a:lnTo>
                  <a:lnTo>
                    <a:pt x="0" y="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469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143000" y="0"/>
              <a:ext cx="7998459" cy="2284730"/>
            </a:xfrm>
            <a:custGeom>
              <a:avLst/>
              <a:gdLst/>
              <a:ahLst/>
              <a:cxnLst/>
              <a:rect l="l" t="t" r="r" b="b"/>
              <a:pathLst>
                <a:path w="7998459" h="2284730">
                  <a:moveTo>
                    <a:pt x="569976" y="1714500"/>
                  </a:moveTo>
                  <a:lnTo>
                    <a:pt x="0" y="1714500"/>
                  </a:lnTo>
                  <a:lnTo>
                    <a:pt x="0" y="1726692"/>
                  </a:lnTo>
                  <a:lnTo>
                    <a:pt x="0" y="2284476"/>
                  </a:lnTo>
                  <a:lnTo>
                    <a:pt x="569976" y="2284476"/>
                  </a:lnTo>
                  <a:lnTo>
                    <a:pt x="569976" y="1726692"/>
                  </a:lnTo>
                  <a:lnTo>
                    <a:pt x="569976" y="1714500"/>
                  </a:lnTo>
                  <a:close/>
                </a:path>
                <a:path w="7998459" h="2284730">
                  <a:moveTo>
                    <a:pt x="2285974" y="0"/>
                  </a:moveTo>
                  <a:lnTo>
                    <a:pt x="1713103" y="0"/>
                  </a:lnTo>
                  <a:lnTo>
                    <a:pt x="1713103" y="571500"/>
                  </a:lnTo>
                  <a:lnTo>
                    <a:pt x="2285974" y="571500"/>
                  </a:lnTo>
                  <a:lnTo>
                    <a:pt x="2285974" y="0"/>
                  </a:lnTo>
                  <a:close/>
                </a:path>
                <a:path w="7998459" h="2284730">
                  <a:moveTo>
                    <a:pt x="7427976" y="571525"/>
                  </a:moveTo>
                  <a:lnTo>
                    <a:pt x="6856476" y="571525"/>
                  </a:lnTo>
                  <a:lnTo>
                    <a:pt x="6856476" y="1144397"/>
                  </a:lnTo>
                  <a:lnTo>
                    <a:pt x="7427976" y="1144397"/>
                  </a:lnTo>
                  <a:lnTo>
                    <a:pt x="7427976" y="571525"/>
                  </a:lnTo>
                  <a:close/>
                </a:path>
                <a:path w="7998459" h="2284730">
                  <a:moveTo>
                    <a:pt x="7998003" y="1144473"/>
                  </a:moveTo>
                  <a:lnTo>
                    <a:pt x="7428103" y="1144473"/>
                  </a:lnTo>
                  <a:lnTo>
                    <a:pt x="7428103" y="1714373"/>
                  </a:lnTo>
                  <a:lnTo>
                    <a:pt x="7998003" y="1714373"/>
                  </a:lnTo>
                  <a:lnTo>
                    <a:pt x="7998003" y="1144473"/>
                  </a:lnTo>
                  <a:close/>
                </a:path>
              </a:pathLst>
            </a:custGeom>
            <a:solidFill>
              <a:srgbClr val="085F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148198" y="571512"/>
              <a:ext cx="571500" cy="573405"/>
            </a:xfrm>
            <a:custGeom>
              <a:avLst/>
              <a:gdLst/>
              <a:ahLst/>
              <a:cxnLst/>
              <a:rect l="l" t="t" r="r" b="b"/>
              <a:pathLst>
                <a:path w="571500" h="573405">
                  <a:moveTo>
                    <a:pt x="571360" y="0"/>
                  </a:moveTo>
                  <a:lnTo>
                    <a:pt x="0" y="0"/>
                  </a:lnTo>
                  <a:lnTo>
                    <a:pt x="0" y="572884"/>
                  </a:lnTo>
                  <a:lnTo>
                    <a:pt x="571360" y="572884"/>
                  </a:lnTo>
                  <a:lnTo>
                    <a:pt x="571360" y="0"/>
                  </a:lnTo>
                  <a:close/>
                </a:path>
              </a:pathLst>
            </a:custGeom>
            <a:solidFill>
              <a:srgbClr val="8DED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573651" y="0"/>
              <a:ext cx="573405" cy="571500"/>
            </a:xfrm>
            <a:custGeom>
              <a:avLst/>
              <a:gdLst/>
              <a:ahLst/>
              <a:cxnLst/>
              <a:rect l="l" t="t" r="r" b="b"/>
              <a:pathLst>
                <a:path w="573404" h="571500">
                  <a:moveTo>
                    <a:pt x="572884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72884" y="571500"/>
                  </a:lnTo>
                  <a:lnTo>
                    <a:pt x="572884" y="0"/>
                  </a:lnTo>
                  <a:close/>
                </a:path>
              </a:pathLst>
            </a:custGeom>
            <a:solidFill>
              <a:srgbClr val="013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0" y="2284488"/>
              <a:ext cx="9144000" cy="571500"/>
            </a:xfrm>
            <a:custGeom>
              <a:avLst/>
              <a:gdLst/>
              <a:ahLst/>
              <a:cxnLst/>
              <a:rect l="l" t="t" r="r" b="b"/>
              <a:pathLst>
                <a:path w="9144000" h="571500">
                  <a:moveTo>
                    <a:pt x="573024" y="0"/>
                  </a:moveTo>
                  <a:lnTo>
                    <a:pt x="0" y="0"/>
                  </a:lnTo>
                  <a:lnTo>
                    <a:pt x="0" y="571360"/>
                  </a:lnTo>
                  <a:lnTo>
                    <a:pt x="573024" y="571360"/>
                  </a:lnTo>
                  <a:lnTo>
                    <a:pt x="573024" y="0"/>
                  </a:lnTo>
                  <a:close/>
                </a:path>
                <a:path w="9144000" h="571500">
                  <a:moveTo>
                    <a:pt x="9144000" y="0"/>
                  </a:moveTo>
                  <a:lnTo>
                    <a:pt x="8572500" y="0"/>
                  </a:lnTo>
                  <a:lnTo>
                    <a:pt x="8572500" y="571360"/>
                  </a:lnTo>
                  <a:lnTo>
                    <a:pt x="9144000" y="57136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D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0" y="0"/>
              <a:ext cx="8571230" cy="1144905"/>
            </a:xfrm>
            <a:custGeom>
              <a:avLst/>
              <a:gdLst/>
              <a:ahLst/>
              <a:cxnLst/>
              <a:rect l="l" t="t" r="r" b="b"/>
              <a:pathLst>
                <a:path w="8571230" h="1144905">
                  <a:moveTo>
                    <a:pt x="573024" y="571525"/>
                  </a:moveTo>
                  <a:lnTo>
                    <a:pt x="0" y="571525"/>
                  </a:lnTo>
                  <a:lnTo>
                    <a:pt x="0" y="1144397"/>
                  </a:lnTo>
                  <a:lnTo>
                    <a:pt x="573024" y="1144397"/>
                  </a:lnTo>
                  <a:lnTo>
                    <a:pt x="573024" y="571525"/>
                  </a:lnTo>
                  <a:close/>
                </a:path>
                <a:path w="8571230" h="1144905">
                  <a:moveTo>
                    <a:pt x="1714436" y="571525"/>
                  </a:moveTo>
                  <a:lnTo>
                    <a:pt x="1141552" y="571525"/>
                  </a:lnTo>
                  <a:lnTo>
                    <a:pt x="1141552" y="1144397"/>
                  </a:lnTo>
                  <a:lnTo>
                    <a:pt x="1714436" y="1144397"/>
                  </a:lnTo>
                  <a:lnTo>
                    <a:pt x="1714436" y="571525"/>
                  </a:lnTo>
                  <a:close/>
                </a:path>
                <a:path w="8571230" h="1144905">
                  <a:moveTo>
                    <a:pt x="4573511" y="0"/>
                  </a:moveTo>
                  <a:lnTo>
                    <a:pt x="4000627" y="0"/>
                  </a:lnTo>
                  <a:lnTo>
                    <a:pt x="4000627" y="571500"/>
                  </a:lnTo>
                  <a:lnTo>
                    <a:pt x="4573511" y="571500"/>
                  </a:lnTo>
                  <a:lnTo>
                    <a:pt x="4573511" y="0"/>
                  </a:lnTo>
                  <a:close/>
                </a:path>
                <a:path w="8571230" h="1144905">
                  <a:moveTo>
                    <a:pt x="8570976" y="0"/>
                  </a:moveTo>
                  <a:lnTo>
                    <a:pt x="7999476" y="0"/>
                  </a:lnTo>
                  <a:lnTo>
                    <a:pt x="7999476" y="571500"/>
                  </a:lnTo>
                  <a:lnTo>
                    <a:pt x="8570976" y="571500"/>
                  </a:lnTo>
                  <a:lnTo>
                    <a:pt x="8570976" y="0"/>
                  </a:lnTo>
                  <a:close/>
                </a:path>
              </a:pathLst>
            </a:custGeom>
            <a:solidFill>
              <a:srgbClr val="469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283452" y="0"/>
              <a:ext cx="573405" cy="571500"/>
            </a:xfrm>
            <a:custGeom>
              <a:avLst/>
              <a:gdLst/>
              <a:ahLst/>
              <a:cxnLst/>
              <a:rect l="l" t="t" r="r" b="b"/>
              <a:pathLst>
                <a:path w="573404" h="571500">
                  <a:moveTo>
                    <a:pt x="573024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73024" y="571500"/>
                  </a:lnTo>
                  <a:lnTo>
                    <a:pt x="573024" y="0"/>
                  </a:lnTo>
                  <a:close/>
                </a:path>
              </a:pathLst>
            </a:custGeom>
            <a:solidFill>
              <a:srgbClr val="085F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286000" y="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571500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71500" y="571500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469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12976" y="573023"/>
              <a:ext cx="565785" cy="581025"/>
            </a:xfrm>
            <a:custGeom>
              <a:avLst/>
              <a:gdLst/>
              <a:ahLst/>
              <a:cxnLst/>
              <a:rect l="l" t="t" r="r" b="b"/>
              <a:pathLst>
                <a:path w="565785" h="581025">
                  <a:moveTo>
                    <a:pt x="565404" y="0"/>
                  </a:moveTo>
                  <a:lnTo>
                    <a:pt x="0" y="0"/>
                  </a:lnTo>
                  <a:lnTo>
                    <a:pt x="0" y="580643"/>
                  </a:lnTo>
                  <a:lnTo>
                    <a:pt x="565404" y="580643"/>
                  </a:lnTo>
                  <a:lnTo>
                    <a:pt x="565404" y="0"/>
                  </a:lnTo>
                  <a:close/>
                </a:path>
              </a:pathLst>
            </a:custGeom>
            <a:solidFill>
              <a:srgbClr val="013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570976" y="1714499"/>
              <a:ext cx="565785" cy="581025"/>
            </a:xfrm>
            <a:custGeom>
              <a:avLst/>
              <a:gdLst/>
              <a:ahLst/>
              <a:cxnLst/>
              <a:rect l="l" t="t" r="r" b="b"/>
              <a:pathLst>
                <a:path w="565784" h="581025">
                  <a:moveTo>
                    <a:pt x="565403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65403" y="580644"/>
                  </a:lnTo>
                  <a:lnTo>
                    <a:pt x="565403" y="0"/>
                  </a:lnTo>
                  <a:close/>
                </a:path>
              </a:pathLst>
            </a:custGeom>
            <a:solidFill>
              <a:srgbClr val="469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289547" y="566927"/>
              <a:ext cx="565785" cy="579120"/>
            </a:xfrm>
            <a:custGeom>
              <a:avLst/>
              <a:gdLst/>
              <a:ahLst/>
              <a:cxnLst/>
              <a:rect l="l" t="t" r="r" b="b"/>
              <a:pathLst>
                <a:path w="565784" h="579119">
                  <a:moveTo>
                    <a:pt x="565403" y="0"/>
                  </a:moveTo>
                  <a:lnTo>
                    <a:pt x="0" y="0"/>
                  </a:lnTo>
                  <a:lnTo>
                    <a:pt x="0" y="579120"/>
                  </a:lnTo>
                  <a:lnTo>
                    <a:pt x="565403" y="579120"/>
                  </a:lnTo>
                  <a:lnTo>
                    <a:pt x="565403" y="0"/>
                  </a:lnTo>
                  <a:close/>
                </a:path>
              </a:pathLst>
            </a:custGeom>
            <a:solidFill>
              <a:srgbClr val="00D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429000" y="565403"/>
              <a:ext cx="4575175" cy="1729739"/>
            </a:xfrm>
            <a:custGeom>
              <a:avLst/>
              <a:gdLst/>
              <a:ahLst/>
              <a:cxnLst/>
              <a:rect l="l" t="t" r="r" b="b"/>
              <a:pathLst>
                <a:path w="4575175" h="1729739">
                  <a:moveTo>
                    <a:pt x="565404" y="0"/>
                  </a:moveTo>
                  <a:lnTo>
                    <a:pt x="0" y="0"/>
                  </a:lnTo>
                  <a:lnTo>
                    <a:pt x="0" y="580644"/>
                  </a:lnTo>
                  <a:lnTo>
                    <a:pt x="565404" y="580644"/>
                  </a:lnTo>
                  <a:lnTo>
                    <a:pt x="565404" y="0"/>
                  </a:lnTo>
                  <a:close/>
                </a:path>
                <a:path w="4575175" h="1729739">
                  <a:moveTo>
                    <a:pt x="4575048" y="1149096"/>
                  </a:moveTo>
                  <a:lnTo>
                    <a:pt x="4008120" y="1149096"/>
                  </a:lnTo>
                  <a:lnTo>
                    <a:pt x="4008120" y="1729740"/>
                  </a:lnTo>
                  <a:lnTo>
                    <a:pt x="4575048" y="1729740"/>
                  </a:lnTo>
                  <a:lnTo>
                    <a:pt x="4575048" y="1149096"/>
                  </a:lnTo>
                  <a:close/>
                </a:path>
              </a:pathLst>
            </a:custGeom>
            <a:solidFill>
              <a:srgbClr val="013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139952" y="1146047"/>
              <a:ext cx="567055" cy="581025"/>
            </a:xfrm>
            <a:custGeom>
              <a:avLst/>
              <a:gdLst/>
              <a:ahLst/>
              <a:cxnLst/>
              <a:rect l="l" t="t" r="r" b="b"/>
              <a:pathLst>
                <a:path w="567055" h="581025">
                  <a:moveTo>
                    <a:pt x="566928" y="0"/>
                  </a:moveTo>
                  <a:lnTo>
                    <a:pt x="0" y="0"/>
                  </a:lnTo>
                  <a:lnTo>
                    <a:pt x="0" y="580643"/>
                  </a:lnTo>
                  <a:lnTo>
                    <a:pt x="566928" y="580643"/>
                  </a:lnTo>
                  <a:lnTo>
                    <a:pt x="566928" y="0"/>
                  </a:lnTo>
                  <a:close/>
                </a:path>
              </a:pathLst>
            </a:custGeom>
            <a:solidFill>
              <a:srgbClr val="8DED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2153539" y="1675002"/>
            <a:ext cx="48018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u="heavy" spc="-325" dirty="0">
                <a:solidFill>
                  <a:srgbClr val="01336A"/>
                </a:solidFill>
                <a:uFill>
                  <a:solidFill>
                    <a:srgbClr val="01336A"/>
                  </a:solidFill>
                </a:uFill>
                <a:latin typeface="Arial Narrow"/>
                <a:cs typeface="Arial Narrow"/>
              </a:rPr>
              <a:t>UBER</a:t>
            </a:r>
            <a:r>
              <a:rPr sz="3600" u="heavy" spc="114" dirty="0">
                <a:solidFill>
                  <a:srgbClr val="01336A"/>
                </a:solidFill>
                <a:uFill>
                  <a:solidFill>
                    <a:srgbClr val="01336A"/>
                  </a:solidFill>
                </a:uFill>
                <a:latin typeface="Arial Narrow"/>
                <a:cs typeface="Arial Narrow"/>
              </a:rPr>
              <a:t> </a:t>
            </a:r>
            <a:r>
              <a:rPr sz="3600" u="heavy" spc="-130" dirty="0">
                <a:solidFill>
                  <a:srgbClr val="01336A"/>
                </a:solidFill>
                <a:uFill>
                  <a:solidFill>
                    <a:srgbClr val="01336A"/>
                  </a:solidFill>
                </a:uFill>
                <a:latin typeface="Arial Narrow"/>
                <a:cs typeface="Arial Narrow"/>
              </a:rPr>
              <a:t>DRIVE</a:t>
            </a:r>
            <a:r>
              <a:rPr sz="3600" u="heavy" spc="-15" dirty="0">
                <a:solidFill>
                  <a:srgbClr val="01336A"/>
                </a:solidFill>
                <a:uFill>
                  <a:solidFill>
                    <a:srgbClr val="01336A"/>
                  </a:solidFill>
                </a:uFill>
                <a:latin typeface="Arial Narrow"/>
                <a:cs typeface="Arial Narrow"/>
              </a:rPr>
              <a:t> </a:t>
            </a:r>
            <a:r>
              <a:rPr sz="3600" u="heavy" spc="-195" dirty="0">
                <a:solidFill>
                  <a:srgbClr val="01336A"/>
                </a:solidFill>
                <a:uFill>
                  <a:solidFill>
                    <a:srgbClr val="01336A"/>
                  </a:solidFill>
                </a:uFill>
                <a:latin typeface="Arial Narrow"/>
                <a:cs typeface="Arial Narrow"/>
              </a:rPr>
              <a:t>2016</a:t>
            </a:r>
            <a:r>
              <a:rPr sz="3600" u="heavy" spc="55" dirty="0">
                <a:solidFill>
                  <a:srgbClr val="01336A"/>
                </a:solidFill>
                <a:uFill>
                  <a:solidFill>
                    <a:srgbClr val="01336A"/>
                  </a:solidFill>
                </a:uFill>
                <a:latin typeface="Arial Narrow"/>
                <a:cs typeface="Arial Narrow"/>
              </a:rPr>
              <a:t> </a:t>
            </a:r>
            <a:r>
              <a:rPr sz="3600" u="heavy" spc="-145" dirty="0">
                <a:solidFill>
                  <a:srgbClr val="01336A"/>
                </a:solidFill>
                <a:uFill>
                  <a:solidFill>
                    <a:srgbClr val="01336A"/>
                  </a:solidFill>
                </a:uFill>
                <a:latin typeface="Arial Narrow"/>
                <a:cs typeface="Arial Narrow"/>
              </a:rPr>
              <a:t>ANALYSIS</a:t>
            </a:r>
            <a:endParaRPr sz="3600">
              <a:latin typeface="Arial Narrow"/>
              <a:cs typeface="Arial Narrow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8739" y="3872585"/>
            <a:ext cx="362394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01336A"/>
                </a:solidFill>
                <a:latin typeface="Comic Sans MS"/>
                <a:cs typeface="Comic Sans MS"/>
              </a:rPr>
              <a:t>Mehak</a:t>
            </a:r>
            <a:r>
              <a:rPr sz="1800" b="1" spc="-25" dirty="0">
                <a:solidFill>
                  <a:srgbClr val="01336A"/>
                </a:solidFill>
                <a:latin typeface="Comic Sans MS"/>
                <a:cs typeface="Comic Sans MS"/>
              </a:rPr>
              <a:t> </a:t>
            </a:r>
            <a:r>
              <a:rPr sz="1800" b="1" spc="-20" dirty="0">
                <a:solidFill>
                  <a:srgbClr val="01336A"/>
                </a:solidFill>
                <a:latin typeface="Comic Sans MS"/>
                <a:cs typeface="Comic Sans MS"/>
              </a:rPr>
              <a:t>Gupta</a:t>
            </a:r>
            <a:endParaRPr sz="18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1336A"/>
                </a:solidFill>
                <a:latin typeface="Comic Sans MS"/>
                <a:cs typeface="Comic Sans MS"/>
              </a:rPr>
              <a:t>Registration</a:t>
            </a:r>
            <a:r>
              <a:rPr sz="1800" b="1" spc="-65" dirty="0">
                <a:solidFill>
                  <a:srgbClr val="01336A"/>
                </a:solidFill>
                <a:latin typeface="Comic Sans MS"/>
                <a:cs typeface="Comic Sans MS"/>
              </a:rPr>
              <a:t> </a:t>
            </a:r>
            <a:r>
              <a:rPr sz="1800" b="1" dirty="0">
                <a:solidFill>
                  <a:srgbClr val="01336A"/>
                </a:solidFill>
                <a:latin typeface="Comic Sans MS"/>
                <a:cs typeface="Comic Sans MS"/>
              </a:rPr>
              <a:t>Number:</a:t>
            </a:r>
            <a:r>
              <a:rPr sz="1800" b="1" spc="-45" dirty="0">
                <a:solidFill>
                  <a:srgbClr val="01336A"/>
                </a:solidFill>
                <a:latin typeface="Comic Sans MS"/>
                <a:cs typeface="Comic Sans MS"/>
              </a:rPr>
              <a:t> </a:t>
            </a:r>
            <a:r>
              <a:rPr sz="1800" b="1" spc="-10" dirty="0">
                <a:solidFill>
                  <a:srgbClr val="01336A"/>
                </a:solidFill>
                <a:latin typeface="Comic Sans MS"/>
                <a:cs typeface="Comic Sans MS"/>
              </a:rPr>
              <a:t>12221647</a:t>
            </a:r>
            <a:endParaRPr sz="18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1336A"/>
                </a:solidFill>
                <a:latin typeface="Comic Sans MS"/>
                <a:cs typeface="Comic Sans MS"/>
              </a:rPr>
              <a:t>Section:</a:t>
            </a:r>
            <a:r>
              <a:rPr sz="1800" b="1" spc="-30" dirty="0">
                <a:solidFill>
                  <a:srgbClr val="01336A"/>
                </a:solidFill>
                <a:latin typeface="Comic Sans MS"/>
                <a:cs typeface="Comic Sans MS"/>
              </a:rPr>
              <a:t> </a:t>
            </a:r>
            <a:r>
              <a:rPr sz="1800" b="1" spc="-10" dirty="0">
                <a:solidFill>
                  <a:srgbClr val="01336A"/>
                </a:solidFill>
                <a:latin typeface="Comic Sans MS"/>
                <a:cs typeface="Comic Sans MS"/>
              </a:rPr>
              <a:t>Q2255</a:t>
            </a:r>
            <a:endParaRPr sz="18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01336A"/>
                </a:solidFill>
                <a:latin typeface="Comic Sans MS"/>
                <a:cs typeface="Comic Sans MS"/>
              </a:rPr>
              <a:t>Roll</a:t>
            </a:r>
            <a:r>
              <a:rPr sz="1800" b="1" spc="-30" dirty="0">
                <a:solidFill>
                  <a:srgbClr val="01336A"/>
                </a:solidFill>
                <a:latin typeface="Comic Sans MS"/>
                <a:cs typeface="Comic Sans MS"/>
              </a:rPr>
              <a:t> </a:t>
            </a:r>
            <a:r>
              <a:rPr sz="1800" b="1" dirty="0">
                <a:solidFill>
                  <a:srgbClr val="01336A"/>
                </a:solidFill>
                <a:latin typeface="Comic Sans MS"/>
                <a:cs typeface="Comic Sans MS"/>
              </a:rPr>
              <a:t>Number:</a:t>
            </a:r>
            <a:r>
              <a:rPr sz="1800" b="1" spc="-30" dirty="0">
                <a:solidFill>
                  <a:srgbClr val="01336A"/>
                </a:solidFill>
                <a:latin typeface="Comic Sans MS"/>
                <a:cs typeface="Comic Sans MS"/>
              </a:rPr>
              <a:t> </a:t>
            </a:r>
            <a:r>
              <a:rPr sz="1800" b="1" spc="-10" dirty="0">
                <a:solidFill>
                  <a:srgbClr val="01336A"/>
                </a:solidFill>
                <a:latin typeface="Comic Sans MS"/>
                <a:cs typeface="Comic Sans MS"/>
              </a:rPr>
              <a:t>RQ2255B41</a:t>
            </a:r>
            <a:endParaRPr sz="1800">
              <a:latin typeface="Comic Sans MS"/>
              <a:cs typeface="Comic Sans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47800" y="2777997"/>
            <a:ext cx="647700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150" dirty="0">
                <a:solidFill>
                  <a:srgbClr val="01336A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Arial Narrow"/>
                <a:cs typeface="Arial Narrow"/>
              </a:rPr>
              <a:t>INTM572: Data Exploration and Preparation</a:t>
            </a:r>
            <a:endParaRPr sz="3200" spc="-150" dirty="0"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572500" y="571499"/>
              <a:ext cx="571500" cy="573405"/>
            </a:xfrm>
            <a:custGeom>
              <a:avLst/>
              <a:gdLst/>
              <a:ahLst/>
              <a:cxnLst/>
              <a:rect l="l" t="t" r="r" b="b"/>
              <a:pathLst>
                <a:path w="571500" h="573405">
                  <a:moveTo>
                    <a:pt x="571500" y="0"/>
                  </a:moveTo>
                  <a:lnTo>
                    <a:pt x="0" y="0"/>
                  </a:lnTo>
                  <a:lnTo>
                    <a:pt x="0" y="573024"/>
                  </a:lnTo>
                  <a:lnTo>
                    <a:pt x="571500" y="573024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00D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6072" y="0"/>
              <a:ext cx="570230" cy="571500"/>
            </a:xfrm>
            <a:custGeom>
              <a:avLst/>
              <a:gdLst/>
              <a:ahLst/>
              <a:cxnLst/>
              <a:rect l="l" t="t" r="r" b="b"/>
              <a:pathLst>
                <a:path w="570230" h="571500">
                  <a:moveTo>
                    <a:pt x="569899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69899" y="571500"/>
                  </a:lnTo>
                  <a:lnTo>
                    <a:pt x="569899" y="0"/>
                  </a:lnTo>
                  <a:close/>
                </a:path>
              </a:pathLst>
            </a:custGeom>
            <a:solidFill>
              <a:srgbClr val="085F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47" y="0"/>
              <a:ext cx="573405" cy="571500"/>
            </a:xfrm>
            <a:custGeom>
              <a:avLst/>
              <a:gdLst/>
              <a:ahLst/>
              <a:cxnLst/>
              <a:rect l="l" t="t" r="r" b="b"/>
              <a:pathLst>
                <a:path w="573405" h="571500">
                  <a:moveTo>
                    <a:pt x="573024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73024" y="571500"/>
                  </a:lnTo>
                  <a:lnTo>
                    <a:pt x="573024" y="0"/>
                  </a:lnTo>
                  <a:close/>
                </a:path>
              </a:pathLst>
            </a:custGeom>
            <a:solidFill>
              <a:srgbClr val="00D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569452" y="0"/>
              <a:ext cx="573405" cy="571500"/>
            </a:xfrm>
            <a:custGeom>
              <a:avLst/>
              <a:gdLst/>
              <a:ahLst/>
              <a:cxnLst/>
              <a:rect l="l" t="t" r="r" b="b"/>
              <a:pathLst>
                <a:path w="573404" h="571500">
                  <a:moveTo>
                    <a:pt x="573024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73024" y="571500"/>
                  </a:lnTo>
                  <a:lnTo>
                    <a:pt x="573024" y="0"/>
                  </a:lnTo>
                  <a:close/>
                </a:path>
              </a:pathLst>
            </a:custGeom>
            <a:solidFill>
              <a:srgbClr val="8DED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997952" y="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571500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71500" y="571500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085F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47" y="571499"/>
              <a:ext cx="573405" cy="573405"/>
            </a:xfrm>
            <a:custGeom>
              <a:avLst/>
              <a:gdLst/>
              <a:ahLst/>
              <a:cxnLst/>
              <a:rect l="l" t="t" r="r" b="b"/>
              <a:pathLst>
                <a:path w="573405" h="573405">
                  <a:moveTo>
                    <a:pt x="573024" y="0"/>
                  </a:moveTo>
                  <a:lnTo>
                    <a:pt x="0" y="0"/>
                  </a:lnTo>
                  <a:lnTo>
                    <a:pt x="0" y="573024"/>
                  </a:lnTo>
                  <a:lnTo>
                    <a:pt x="573024" y="573024"/>
                  </a:lnTo>
                  <a:lnTo>
                    <a:pt x="573024" y="0"/>
                  </a:lnTo>
                  <a:close/>
                </a:path>
              </a:pathLst>
            </a:custGeom>
            <a:solidFill>
              <a:srgbClr val="013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46048" y="0"/>
              <a:ext cx="6853555" cy="571500"/>
            </a:xfrm>
            <a:custGeom>
              <a:avLst/>
              <a:gdLst/>
              <a:ahLst/>
              <a:cxnLst/>
              <a:rect l="l" t="t" r="r" b="b"/>
              <a:pathLst>
                <a:path w="6853555" h="571500">
                  <a:moveTo>
                    <a:pt x="569899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69899" y="571500"/>
                  </a:lnTo>
                  <a:lnTo>
                    <a:pt x="569899" y="0"/>
                  </a:lnTo>
                  <a:close/>
                </a:path>
                <a:path w="6853555" h="571500">
                  <a:moveTo>
                    <a:pt x="6853352" y="0"/>
                  </a:moveTo>
                  <a:lnTo>
                    <a:pt x="6283452" y="0"/>
                  </a:lnTo>
                  <a:lnTo>
                    <a:pt x="6283452" y="571500"/>
                  </a:lnTo>
                  <a:lnTo>
                    <a:pt x="6853352" y="571500"/>
                  </a:lnTo>
                  <a:lnTo>
                    <a:pt x="6853352" y="0"/>
                  </a:lnTo>
                  <a:close/>
                </a:path>
              </a:pathLst>
            </a:custGeom>
            <a:solidFill>
              <a:srgbClr val="469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715947" y="0"/>
            <a:ext cx="5715635" cy="1144905"/>
          </a:xfrm>
          <a:prstGeom prst="rect">
            <a:avLst/>
          </a:prstGeom>
          <a:solidFill>
            <a:srgbClr val="085FB9"/>
          </a:solidFill>
        </p:spPr>
        <p:txBody>
          <a:bodyPr vert="horz" wrap="square" lIns="0" tIns="2089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45"/>
              </a:spcBef>
            </a:pPr>
            <a:r>
              <a:rPr b="0" u="sng" spc="-135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CLEANSING</a:t>
            </a:r>
            <a:r>
              <a:rPr b="0" u="sng" spc="-5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 </a:t>
            </a:r>
            <a:r>
              <a:rPr b="0" u="sng" spc="-150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THE</a:t>
            </a:r>
            <a:r>
              <a:rPr b="0" u="sng" spc="5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 </a:t>
            </a:r>
            <a:r>
              <a:rPr b="0" u="sng" spc="-315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DATA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31140" y="1499362"/>
            <a:ext cx="199580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omic Sans MS"/>
                <a:cs typeface="Comic Sans MS"/>
              </a:rPr>
              <a:t>3.</a:t>
            </a:r>
            <a:r>
              <a:rPr sz="1400" spc="-2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Fixing</a:t>
            </a:r>
            <a:r>
              <a:rPr sz="1400" spc="-3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the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data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spc="-10" dirty="0">
                <a:latin typeface="Comic Sans MS"/>
                <a:cs typeface="Comic Sans MS"/>
              </a:rPr>
              <a:t>types</a:t>
            </a:r>
            <a:endParaRPr sz="1400">
              <a:latin typeface="Comic Sans MS"/>
              <a:cs typeface="Comic Sans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4104" y="2505583"/>
            <a:ext cx="3435350" cy="1520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omic Sans MS"/>
                <a:cs typeface="Comic Sans MS"/>
              </a:rPr>
              <a:t>The</a:t>
            </a:r>
            <a:r>
              <a:rPr sz="1400" spc="-3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data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types</a:t>
            </a:r>
            <a:r>
              <a:rPr sz="1400" spc="-3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for</a:t>
            </a:r>
            <a:r>
              <a:rPr sz="1400" spc="-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start</a:t>
            </a:r>
            <a:r>
              <a:rPr sz="1400" spc="-2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date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and</a:t>
            </a:r>
            <a:r>
              <a:rPr sz="1400" spc="-15" dirty="0">
                <a:latin typeface="Comic Sans MS"/>
                <a:cs typeface="Comic Sans MS"/>
              </a:rPr>
              <a:t> </a:t>
            </a:r>
            <a:r>
              <a:rPr sz="1400" spc="-25" dirty="0">
                <a:latin typeface="Comic Sans MS"/>
                <a:cs typeface="Comic Sans MS"/>
              </a:rPr>
              <a:t>end </a:t>
            </a:r>
            <a:r>
              <a:rPr sz="1400" dirty="0">
                <a:latin typeface="Comic Sans MS"/>
                <a:cs typeface="Comic Sans MS"/>
              </a:rPr>
              <a:t>date</a:t>
            </a:r>
            <a:r>
              <a:rPr sz="1400" spc="-3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should</a:t>
            </a:r>
            <a:r>
              <a:rPr sz="1400" spc="-1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be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“datetime”</a:t>
            </a:r>
            <a:r>
              <a:rPr sz="1400" spc="-4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but</a:t>
            </a:r>
            <a:r>
              <a:rPr sz="1400" spc="-1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it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is</a:t>
            </a:r>
            <a:r>
              <a:rPr sz="1400" spc="-15" dirty="0">
                <a:latin typeface="Comic Sans MS"/>
                <a:cs typeface="Comic Sans MS"/>
              </a:rPr>
              <a:t> </a:t>
            </a:r>
            <a:r>
              <a:rPr sz="1400" spc="-20" dirty="0">
                <a:latin typeface="Comic Sans MS"/>
                <a:cs typeface="Comic Sans MS"/>
              </a:rPr>
              <a:t>shown </a:t>
            </a:r>
            <a:r>
              <a:rPr sz="1400" dirty="0">
                <a:latin typeface="Comic Sans MS"/>
                <a:cs typeface="Comic Sans MS"/>
              </a:rPr>
              <a:t>as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string</a:t>
            </a:r>
            <a:r>
              <a:rPr sz="1400" spc="-2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(object)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in</a:t>
            </a:r>
            <a:r>
              <a:rPr sz="1400" spc="-1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the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spc="-10" dirty="0">
                <a:latin typeface="Comic Sans MS"/>
                <a:cs typeface="Comic Sans MS"/>
              </a:rPr>
              <a:t>dataset.</a:t>
            </a:r>
            <a:endParaRPr sz="1400">
              <a:latin typeface="Comic Sans MS"/>
              <a:cs typeface="Comic Sans MS"/>
            </a:endParaRPr>
          </a:p>
          <a:p>
            <a:pPr marL="12700" marR="18415">
              <a:lnSpc>
                <a:spcPct val="100000"/>
              </a:lnSpc>
              <a:spcBef>
                <a:spcPts val="1680"/>
              </a:spcBef>
            </a:pPr>
            <a:r>
              <a:rPr sz="1400" dirty="0">
                <a:latin typeface="Comic Sans MS"/>
                <a:cs typeface="Comic Sans MS"/>
              </a:rPr>
              <a:t>Firstly,</a:t>
            </a:r>
            <a:r>
              <a:rPr sz="1400" spc="-4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we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have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to</a:t>
            </a:r>
            <a:r>
              <a:rPr sz="1400" spc="-2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define</a:t>
            </a:r>
            <a:r>
              <a:rPr sz="1400" spc="-3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the</a:t>
            </a:r>
            <a:r>
              <a:rPr sz="1400" spc="-25" dirty="0">
                <a:latin typeface="Comic Sans MS"/>
                <a:cs typeface="Comic Sans MS"/>
              </a:rPr>
              <a:t> </a:t>
            </a:r>
            <a:r>
              <a:rPr sz="1400" spc="-10" dirty="0">
                <a:latin typeface="Comic Sans MS"/>
                <a:cs typeface="Comic Sans MS"/>
              </a:rPr>
              <a:t>column </a:t>
            </a:r>
            <a:r>
              <a:rPr sz="1400" dirty="0">
                <a:latin typeface="Comic Sans MS"/>
                <a:cs typeface="Comic Sans MS"/>
              </a:rPr>
              <a:t>names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and</a:t>
            </a:r>
            <a:r>
              <a:rPr sz="1400" spc="-2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then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use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the</a:t>
            </a:r>
            <a:r>
              <a:rPr sz="1400" spc="-4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appropriate</a:t>
            </a:r>
            <a:r>
              <a:rPr sz="1400" spc="-60" dirty="0">
                <a:latin typeface="Comic Sans MS"/>
                <a:cs typeface="Comic Sans MS"/>
              </a:rPr>
              <a:t> </a:t>
            </a:r>
            <a:r>
              <a:rPr sz="1400" spc="-20" dirty="0">
                <a:latin typeface="Comic Sans MS"/>
                <a:cs typeface="Comic Sans MS"/>
              </a:rPr>
              <a:t>code </a:t>
            </a:r>
            <a:r>
              <a:rPr sz="1400" dirty="0">
                <a:latin typeface="Comic Sans MS"/>
                <a:cs typeface="Comic Sans MS"/>
              </a:rPr>
              <a:t>to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change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the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data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type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as</a:t>
            </a:r>
            <a:r>
              <a:rPr sz="1400" spc="-15" dirty="0">
                <a:latin typeface="Comic Sans MS"/>
                <a:cs typeface="Comic Sans MS"/>
              </a:rPr>
              <a:t> </a:t>
            </a:r>
            <a:r>
              <a:rPr sz="1400" spc="-10" dirty="0">
                <a:latin typeface="Comic Sans MS"/>
                <a:cs typeface="Comic Sans MS"/>
              </a:rPr>
              <a:t>shown.</a:t>
            </a:r>
            <a:endParaRPr sz="1400">
              <a:latin typeface="Comic Sans MS"/>
              <a:cs typeface="Comic Sans M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96895" y="1264919"/>
            <a:ext cx="6378702" cy="369493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572500" y="571499"/>
              <a:ext cx="571500" cy="573405"/>
            </a:xfrm>
            <a:custGeom>
              <a:avLst/>
              <a:gdLst/>
              <a:ahLst/>
              <a:cxnLst/>
              <a:rect l="l" t="t" r="r" b="b"/>
              <a:pathLst>
                <a:path w="571500" h="573405">
                  <a:moveTo>
                    <a:pt x="571500" y="0"/>
                  </a:moveTo>
                  <a:lnTo>
                    <a:pt x="0" y="0"/>
                  </a:lnTo>
                  <a:lnTo>
                    <a:pt x="0" y="573024"/>
                  </a:lnTo>
                  <a:lnTo>
                    <a:pt x="571500" y="573024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00D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6072" y="0"/>
              <a:ext cx="570230" cy="571500"/>
            </a:xfrm>
            <a:custGeom>
              <a:avLst/>
              <a:gdLst/>
              <a:ahLst/>
              <a:cxnLst/>
              <a:rect l="l" t="t" r="r" b="b"/>
              <a:pathLst>
                <a:path w="570230" h="571500">
                  <a:moveTo>
                    <a:pt x="569899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69899" y="571500"/>
                  </a:lnTo>
                  <a:lnTo>
                    <a:pt x="569899" y="0"/>
                  </a:lnTo>
                  <a:close/>
                </a:path>
              </a:pathLst>
            </a:custGeom>
            <a:solidFill>
              <a:srgbClr val="085F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47" y="0"/>
              <a:ext cx="573405" cy="571500"/>
            </a:xfrm>
            <a:custGeom>
              <a:avLst/>
              <a:gdLst/>
              <a:ahLst/>
              <a:cxnLst/>
              <a:rect l="l" t="t" r="r" b="b"/>
              <a:pathLst>
                <a:path w="573405" h="571500">
                  <a:moveTo>
                    <a:pt x="573024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73024" y="571500"/>
                  </a:lnTo>
                  <a:lnTo>
                    <a:pt x="573024" y="0"/>
                  </a:lnTo>
                  <a:close/>
                </a:path>
              </a:pathLst>
            </a:custGeom>
            <a:solidFill>
              <a:srgbClr val="00D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569452" y="0"/>
              <a:ext cx="573405" cy="571500"/>
            </a:xfrm>
            <a:custGeom>
              <a:avLst/>
              <a:gdLst/>
              <a:ahLst/>
              <a:cxnLst/>
              <a:rect l="l" t="t" r="r" b="b"/>
              <a:pathLst>
                <a:path w="573404" h="571500">
                  <a:moveTo>
                    <a:pt x="573024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73024" y="571500"/>
                  </a:lnTo>
                  <a:lnTo>
                    <a:pt x="573024" y="0"/>
                  </a:lnTo>
                  <a:close/>
                </a:path>
              </a:pathLst>
            </a:custGeom>
            <a:solidFill>
              <a:srgbClr val="8DED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997952" y="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571500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71500" y="571500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085F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47" y="571499"/>
              <a:ext cx="573405" cy="573405"/>
            </a:xfrm>
            <a:custGeom>
              <a:avLst/>
              <a:gdLst/>
              <a:ahLst/>
              <a:cxnLst/>
              <a:rect l="l" t="t" r="r" b="b"/>
              <a:pathLst>
                <a:path w="573405" h="573405">
                  <a:moveTo>
                    <a:pt x="573024" y="0"/>
                  </a:moveTo>
                  <a:lnTo>
                    <a:pt x="0" y="0"/>
                  </a:lnTo>
                  <a:lnTo>
                    <a:pt x="0" y="573024"/>
                  </a:lnTo>
                  <a:lnTo>
                    <a:pt x="573024" y="573024"/>
                  </a:lnTo>
                  <a:lnTo>
                    <a:pt x="573024" y="0"/>
                  </a:lnTo>
                  <a:close/>
                </a:path>
              </a:pathLst>
            </a:custGeom>
            <a:solidFill>
              <a:srgbClr val="013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46048" y="0"/>
              <a:ext cx="6853555" cy="571500"/>
            </a:xfrm>
            <a:custGeom>
              <a:avLst/>
              <a:gdLst/>
              <a:ahLst/>
              <a:cxnLst/>
              <a:rect l="l" t="t" r="r" b="b"/>
              <a:pathLst>
                <a:path w="6853555" h="571500">
                  <a:moveTo>
                    <a:pt x="569899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69899" y="571500"/>
                  </a:lnTo>
                  <a:lnTo>
                    <a:pt x="569899" y="0"/>
                  </a:lnTo>
                  <a:close/>
                </a:path>
                <a:path w="6853555" h="571500">
                  <a:moveTo>
                    <a:pt x="6853352" y="0"/>
                  </a:moveTo>
                  <a:lnTo>
                    <a:pt x="6283452" y="0"/>
                  </a:lnTo>
                  <a:lnTo>
                    <a:pt x="6283452" y="571500"/>
                  </a:lnTo>
                  <a:lnTo>
                    <a:pt x="6853352" y="571500"/>
                  </a:lnTo>
                  <a:lnTo>
                    <a:pt x="6853352" y="0"/>
                  </a:lnTo>
                  <a:close/>
                </a:path>
              </a:pathLst>
            </a:custGeom>
            <a:solidFill>
              <a:srgbClr val="469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712976" y="0"/>
              <a:ext cx="5718175" cy="1144905"/>
            </a:xfrm>
            <a:custGeom>
              <a:avLst/>
              <a:gdLst/>
              <a:ahLst/>
              <a:cxnLst/>
              <a:rect l="l" t="t" r="r" b="b"/>
              <a:pathLst>
                <a:path w="5718175" h="1144905">
                  <a:moveTo>
                    <a:pt x="5718048" y="0"/>
                  </a:moveTo>
                  <a:lnTo>
                    <a:pt x="0" y="0"/>
                  </a:lnTo>
                  <a:lnTo>
                    <a:pt x="0" y="1144524"/>
                  </a:lnTo>
                  <a:lnTo>
                    <a:pt x="5718048" y="1144524"/>
                  </a:lnTo>
                  <a:lnTo>
                    <a:pt x="5718048" y="0"/>
                  </a:lnTo>
                  <a:close/>
                </a:path>
              </a:pathLst>
            </a:custGeom>
            <a:solidFill>
              <a:srgbClr val="085F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15947" y="0"/>
            <a:ext cx="5715635" cy="1144905"/>
          </a:xfrm>
          <a:prstGeom prst="rect">
            <a:avLst/>
          </a:prstGeom>
        </p:spPr>
        <p:txBody>
          <a:bodyPr vert="horz" wrap="square" lIns="0" tIns="2089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45"/>
              </a:spcBef>
            </a:pPr>
            <a:r>
              <a:rPr b="0" u="sng" spc="-135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CLEANSING</a:t>
            </a:r>
            <a:r>
              <a:rPr b="0" u="sng" spc="-5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 </a:t>
            </a:r>
            <a:r>
              <a:rPr b="0" u="sng" spc="-150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THE</a:t>
            </a:r>
            <a:r>
              <a:rPr b="0" u="sng" spc="5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 </a:t>
            </a:r>
            <a:r>
              <a:rPr b="0" u="sng" spc="-315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DATA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31140" y="1499362"/>
            <a:ext cx="2873375" cy="30708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omic Sans MS"/>
                <a:cs typeface="Comic Sans MS"/>
              </a:rPr>
              <a:t>4.</a:t>
            </a:r>
            <a:r>
              <a:rPr sz="1400" spc="-4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Removing</a:t>
            </a:r>
            <a:r>
              <a:rPr sz="1400" spc="-4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the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cancelled</a:t>
            </a:r>
            <a:r>
              <a:rPr sz="1400" spc="-25" dirty="0">
                <a:latin typeface="Comic Sans MS"/>
                <a:cs typeface="Comic Sans MS"/>
              </a:rPr>
              <a:t> </a:t>
            </a:r>
            <a:r>
              <a:rPr sz="1400" spc="-10" dirty="0">
                <a:latin typeface="Comic Sans MS"/>
                <a:cs typeface="Comic Sans MS"/>
              </a:rPr>
              <a:t>rides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Comic Sans MS"/>
                <a:cs typeface="Comic Sans MS"/>
              </a:rPr>
              <a:t>and/or</a:t>
            </a:r>
            <a:r>
              <a:rPr sz="1400" spc="-3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the</a:t>
            </a:r>
            <a:r>
              <a:rPr sz="1400" spc="-2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null</a:t>
            </a:r>
            <a:r>
              <a:rPr sz="1400" spc="-5" dirty="0">
                <a:latin typeface="Comic Sans MS"/>
                <a:cs typeface="Comic Sans MS"/>
              </a:rPr>
              <a:t> </a:t>
            </a:r>
            <a:r>
              <a:rPr sz="1400" spc="-10" dirty="0">
                <a:latin typeface="Comic Sans MS"/>
                <a:cs typeface="Comic Sans MS"/>
              </a:rPr>
              <a:t>samples</a:t>
            </a:r>
            <a:endParaRPr sz="14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500">
              <a:latin typeface="Comic Sans MS"/>
              <a:cs typeface="Comic Sans MS"/>
            </a:endParaRPr>
          </a:p>
          <a:p>
            <a:pPr marL="12700" marR="5080">
              <a:lnSpc>
                <a:spcPct val="100000"/>
              </a:lnSpc>
            </a:pPr>
            <a:r>
              <a:rPr sz="1400" dirty="0">
                <a:latin typeface="Comic Sans MS"/>
                <a:cs typeface="Comic Sans MS"/>
              </a:rPr>
              <a:t>The</a:t>
            </a:r>
            <a:r>
              <a:rPr sz="1400" spc="-3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rows</a:t>
            </a:r>
            <a:r>
              <a:rPr sz="1400" spc="-2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where</a:t>
            </a:r>
            <a:r>
              <a:rPr sz="1400" spc="-2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the</a:t>
            </a:r>
            <a:r>
              <a:rPr sz="1400" spc="-2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start</a:t>
            </a:r>
            <a:r>
              <a:rPr sz="1400" spc="-10" dirty="0">
                <a:latin typeface="Comic Sans MS"/>
                <a:cs typeface="Comic Sans MS"/>
              </a:rPr>
              <a:t> </a:t>
            </a:r>
            <a:r>
              <a:rPr sz="1400" spc="-20" dirty="0">
                <a:latin typeface="Comic Sans MS"/>
                <a:cs typeface="Comic Sans MS"/>
              </a:rPr>
              <a:t>date </a:t>
            </a:r>
            <a:r>
              <a:rPr sz="1400" dirty="0">
                <a:latin typeface="Comic Sans MS"/>
                <a:cs typeface="Comic Sans MS"/>
              </a:rPr>
              <a:t>and</a:t>
            </a:r>
            <a:r>
              <a:rPr sz="1400" spc="-1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time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is</a:t>
            </a:r>
            <a:r>
              <a:rPr sz="1400" spc="-1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the</a:t>
            </a:r>
            <a:r>
              <a:rPr sz="1400" spc="-1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same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as</a:t>
            </a:r>
            <a:r>
              <a:rPr sz="1400" spc="-1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end</a:t>
            </a:r>
            <a:r>
              <a:rPr sz="1400" spc="-10" dirty="0">
                <a:latin typeface="Comic Sans MS"/>
                <a:cs typeface="Comic Sans MS"/>
              </a:rPr>
              <a:t> </a:t>
            </a:r>
            <a:r>
              <a:rPr sz="1400" spc="-20" dirty="0">
                <a:latin typeface="Comic Sans MS"/>
                <a:cs typeface="Comic Sans MS"/>
              </a:rPr>
              <a:t>date </a:t>
            </a:r>
            <a:r>
              <a:rPr sz="1400" dirty="0">
                <a:latin typeface="Comic Sans MS"/>
                <a:cs typeface="Comic Sans MS"/>
              </a:rPr>
              <a:t>and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time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are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either</a:t>
            </a:r>
            <a:r>
              <a:rPr sz="1400" spc="-4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the</a:t>
            </a:r>
            <a:r>
              <a:rPr sz="1400" spc="-15" dirty="0">
                <a:latin typeface="Comic Sans MS"/>
                <a:cs typeface="Comic Sans MS"/>
              </a:rPr>
              <a:t> </a:t>
            </a:r>
            <a:r>
              <a:rPr sz="1400" spc="-10" dirty="0">
                <a:latin typeface="Comic Sans MS"/>
                <a:cs typeface="Comic Sans MS"/>
              </a:rPr>
              <a:t>cancelled </a:t>
            </a:r>
            <a:r>
              <a:rPr sz="1400" dirty="0">
                <a:latin typeface="Comic Sans MS"/>
                <a:cs typeface="Comic Sans MS"/>
              </a:rPr>
              <a:t>rides</a:t>
            </a:r>
            <a:r>
              <a:rPr sz="1400" spc="-3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or</a:t>
            </a:r>
            <a:r>
              <a:rPr sz="1400" spc="-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the</a:t>
            </a:r>
            <a:r>
              <a:rPr sz="1400" spc="-3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samples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where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spc="-25" dirty="0">
                <a:latin typeface="Comic Sans MS"/>
                <a:cs typeface="Comic Sans MS"/>
              </a:rPr>
              <a:t>the </a:t>
            </a:r>
            <a:r>
              <a:rPr sz="1400" dirty="0">
                <a:latin typeface="Comic Sans MS"/>
                <a:cs typeface="Comic Sans MS"/>
              </a:rPr>
              <a:t>values</a:t>
            </a:r>
            <a:r>
              <a:rPr sz="1400" spc="-4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are</a:t>
            </a:r>
            <a:r>
              <a:rPr sz="1400" spc="-4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null.</a:t>
            </a:r>
            <a:r>
              <a:rPr sz="1400" spc="-1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Having</a:t>
            </a:r>
            <a:r>
              <a:rPr sz="1400" spc="-5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these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in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spc="-25" dirty="0">
                <a:latin typeface="Comic Sans MS"/>
                <a:cs typeface="Comic Sans MS"/>
              </a:rPr>
              <a:t>the </a:t>
            </a:r>
            <a:r>
              <a:rPr sz="1400" dirty="0">
                <a:latin typeface="Comic Sans MS"/>
                <a:cs typeface="Comic Sans MS"/>
              </a:rPr>
              <a:t>data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set</a:t>
            </a:r>
            <a:r>
              <a:rPr sz="1400" spc="-2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might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give</a:t>
            </a:r>
            <a:r>
              <a:rPr sz="1400" spc="-40" dirty="0">
                <a:latin typeface="Comic Sans MS"/>
                <a:cs typeface="Comic Sans MS"/>
              </a:rPr>
              <a:t> </a:t>
            </a:r>
            <a:r>
              <a:rPr sz="1400" spc="-10" dirty="0">
                <a:latin typeface="Comic Sans MS"/>
                <a:cs typeface="Comic Sans MS"/>
              </a:rPr>
              <a:t>inaccurate </a:t>
            </a:r>
            <a:r>
              <a:rPr sz="1400" dirty="0">
                <a:latin typeface="Comic Sans MS"/>
                <a:cs typeface="Comic Sans MS"/>
              </a:rPr>
              <a:t>analysis,</a:t>
            </a:r>
            <a:r>
              <a:rPr sz="1400" spc="-3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hence,</a:t>
            </a:r>
            <a:r>
              <a:rPr sz="1400" spc="-1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a</a:t>
            </a:r>
            <a:r>
              <a:rPr sz="1400" spc="-1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new</a:t>
            </a:r>
            <a:r>
              <a:rPr sz="1400" spc="-2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data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spc="-10" dirty="0">
                <a:latin typeface="Comic Sans MS"/>
                <a:cs typeface="Comic Sans MS"/>
              </a:rPr>
              <a:t>frame </a:t>
            </a:r>
            <a:r>
              <a:rPr sz="1400" dirty="0">
                <a:latin typeface="Comic Sans MS"/>
                <a:cs typeface="Comic Sans MS"/>
              </a:rPr>
              <a:t>called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“Adj”</a:t>
            </a:r>
            <a:r>
              <a:rPr sz="1400" spc="-2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has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been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created</a:t>
            </a:r>
            <a:r>
              <a:rPr sz="1400" spc="-25" dirty="0">
                <a:latin typeface="Comic Sans MS"/>
                <a:cs typeface="Comic Sans MS"/>
              </a:rPr>
              <a:t> to </a:t>
            </a:r>
            <a:r>
              <a:rPr sz="1400" dirty="0">
                <a:latin typeface="Comic Sans MS"/>
                <a:cs typeface="Comic Sans MS"/>
              </a:rPr>
              <a:t>proceed</a:t>
            </a:r>
            <a:r>
              <a:rPr sz="1400" spc="-4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with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the</a:t>
            </a:r>
            <a:r>
              <a:rPr sz="1400" spc="-4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analysis</a:t>
            </a:r>
            <a:r>
              <a:rPr sz="1400" spc="-20" dirty="0">
                <a:latin typeface="Comic Sans MS"/>
                <a:cs typeface="Comic Sans MS"/>
              </a:rPr>
              <a:t> part </a:t>
            </a:r>
            <a:r>
              <a:rPr sz="1400" dirty="0">
                <a:latin typeface="Comic Sans MS"/>
                <a:cs typeface="Comic Sans MS"/>
              </a:rPr>
              <a:t>after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dropping</a:t>
            </a:r>
            <a:r>
              <a:rPr sz="1400" spc="-5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the</a:t>
            </a:r>
            <a:r>
              <a:rPr sz="1400" spc="-2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null</a:t>
            </a:r>
            <a:r>
              <a:rPr sz="1400" spc="-10" dirty="0">
                <a:latin typeface="Comic Sans MS"/>
                <a:cs typeface="Comic Sans MS"/>
              </a:rPr>
              <a:t> </a:t>
            </a:r>
            <a:r>
              <a:rPr sz="1400" spc="-25" dirty="0">
                <a:latin typeface="Comic Sans MS"/>
                <a:cs typeface="Comic Sans MS"/>
              </a:rPr>
              <a:t>or </a:t>
            </a:r>
            <a:r>
              <a:rPr sz="1400" dirty="0">
                <a:latin typeface="Comic Sans MS"/>
                <a:cs typeface="Comic Sans MS"/>
              </a:rPr>
              <a:t>cancelled</a:t>
            </a:r>
            <a:r>
              <a:rPr sz="1400" spc="-40" dirty="0">
                <a:latin typeface="Comic Sans MS"/>
                <a:cs typeface="Comic Sans MS"/>
              </a:rPr>
              <a:t> </a:t>
            </a:r>
            <a:r>
              <a:rPr sz="1400" spc="-10" dirty="0">
                <a:latin typeface="Comic Sans MS"/>
                <a:cs typeface="Comic Sans MS"/>
              </a:rPr>
              <a:t>rows.</a:t>
            </a:r>
            <a:endParaRPr sz="1400">
              <a:latin typeface="Comic Sans MS"/>
              <a:cs typeface="Comic Sans M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206495" y="1095755"/>
            <a:ext cx="5937885" cy="4048125"/>
            <a:chOff x="3206495" y="1095755"/>
            <a:chExt cx="5937885" cy="4048125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06495" y="1095755"/>
              <a:ext cx="3523487" cy="309067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01567" y="1290827"/>
              <a:ext cx="2953512" cy="252069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46875" y="2552649"/>
              <a:ext cx="2897123" cy="259084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41947" y="2747770"/>
              <a:ext cx="2636520" cy="22890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90290" y="1326388"/>
            <a:ext cx="196342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b="1" spc="1495" dirty="0">
                <a:solidFill>
                  <a:srgbClr val="01336A"/>
                </a:solidFill>
                <a:latin typeface="Calibri"/>
                <a:cs typeface="Calibri"/>
              </a:rPr>
              <a:t>03</a:t>
            </a:r>
            <a:endParaRPr sz="1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69463" y="2996565"/>
            <a:ext cx="3005455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QUESTIONS:</a:t>
            </a:r>
            <a:endParaRPr sz="3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428103" y="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571360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71360" y="571500"/>
                  </a:lnTo>
                  <a:lnTo>
                    <a:pt x="571360" y="0"/>
                  </a:lnTo>
                  <a:close/>
                </a:path>
              </a:pathLst>
            </a:custGeom>
            <a:solidFill>
              <a:srgbClr val="00D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568055" y="0"/>
              <a:ext cx="570230" cy="571500"/>
            </a:xfrm>
            <a:custGeom>
              <a:avLst/>
              <a:gdLst/>
              <a:ahLst/>
              <a:cxnLst/>
              <a:rect l="l" t="t" r="r" b="b"/>
              <a:pathLst>
                <a:path w="570229" h="571500">
                  <a:moveTo>
                    <a:pt x="569899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69899" y="571500"/>
                  </a:lnTo>
                  <a:lnTo>
                    <a:pt x="569899" y="0"/>
                  </a:lnTo>
                  <a:close/>
                </a:path>
              </a:pathLst>
            </a:custGeom>
            <a:solidFill>
              <a:srgbClr val="013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01127" y="571512"/>
              <a:ext cx="571500" cy="573405"/>
            </a:xfrm>
            <a:custGeom>
              <a:avLst/>
              <a:gdLst/>
              <a:ahLst/>
              <a:cxnLst/>
              <a:rect l="l" t="t" r="r" b="b"/>
              <a:pathLst>
                <a:path w="571500" h="573405">
                  <a:moveTo>
                    <a:pt x="571360" y="0"/>
                  </a:moveTo>
                  <a:lnTo>
                    <a:pt x="0" y="0"/>
                  </a:lnTo>
                  <a:lnTo>
                    <a:pt x="0" y="572884"/>
                  </a:lnTo>
                  <a:lnTo>
                    <a:pt x="571360" y="572884"/>
                  </a:lnTo>
                  <a:lnTo>
                    <a:pt x="571360" y="0"/>
                  </a:lnTo>
                  <a:close/>
                </a:path>
              </a:pathLst>
            </a:custGeom>
            <a:solidFill>
              <a:srgbClr val="8DED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854952" y="0"/>
              <a:ext cx="2286635" cy="1144905"/>
            </a:xfrm>
            <a:custGeom>
              <a:avLst/>
              <a:gdLst/>
              <a:ahLst/>
              <a:cxnLst/>
              <a:rect l="l" t="t" r="r" b="b"/>
              <a:pathLst>
                <a:path w="2286634" h="1144905">
                  <a:moveTo>
                    <a:pt x="571500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71500" y="571500"/>
                  </a:lnTo>
                  <a:lnTo>
                    <a:pt x="571500" y="0"/>
                  </a:lnTo>
                  <a:close/>
                </a:path>
                <a:path w="2286634" h="1144905">
                  <a:moveTo>
                    <a:pt x="2286050" y="571525"/>
                  </a:moveTo>
                  <a:lnTo>
                    <a:pt x="1717675" y="571525"/>
                  </a:lnTo>
                  <a:lnTo>
                    <a:pt x="1717675" y="1144397"/>
                  </a:lnTo>
                  <a:lnTo>
                    <a:pt x="2286050" y="1144397"/>
                  </a:lnTo>
                  <a:lnTo>
                    <a:pt x="2286050" y="571525"/>
                  </a:lnTo>
                  <a:close/>
                </a:path>
              </a:pathLst>
            </a:custGeom>
            <a:solidFill>
              <a:srgbClr val="469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855079" y="25"/>
              <a:ext cx="1716405" cy="1144905"/>
            </a:xfrm>
            <a:custGeom>
              <a:avLst/>
              <a:gdLst/>
              <a:ahLst/>
              <a:cxnLst/>
              <a:rect l="l" t="t" r="r" b="b"/>
              <a:pathLst>
                <a:path w="1716404" h="1144905">
                  <a:moveTo>
                    <a:pt x="572884" y="571500"/>
                  </a:moveTo>
                  <a:lnTo>
                    <a:pt x="0" y="571500"/>
                  </a:lnTo>
                  <a:lnTo>
                    <a:pt x="0" y="1144371"/>
                  </a:lnTo>
                  <a:lnTo>
                    <a:pt x="572884" y="1144371"/>
                  </a:lnTo>
                  <a:lnTo>
                    <a:pt x="572884" y="571500"/>
                  </a:lnTo>
                  <a:close/>
                </a:path>
                <a:path w="1716404" h="1144905">
                  <a:moveTo>
                    <a:pt x="1715884" y="0"/>
                  </a:moveTo>
                  <a:lnTo>
                    <a:pt x="1143000" y="0"/>
                  </a:lnTo>
                  <a:lnTo>
                    <a:pt x="1143000" y="571347"/>
                  </a:lnTo>
                  <a:lnTo>
                    <a:pt x="1715884" y="571347"/>
                  </a:lnTo>
                  <a:lnTo>
                    <a:pt x="1715884" y="0"/>
                  </a:lnTo>
                  <a:close/>
                </a:path>
              </a:pathLst>
            </a:custGeom>
            <a:solidFill>
              <a:srgbClr val="085F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283578" y="12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571360" y="0"/>
                  </a:moveTo>
                  <a:lnTo>
                    <a:pt x="0" y="0"/>
                  </a:lnTo>
                  <a:lnTo>
                    <a:pt x="0" y="571360"/>
                  </a:lnTo>
                  <a:lnTo>
                    <a:pt x="571360" y="571360"/>
                  </a:lnTo>
                  <a:lnTo>
                    <a:pt x="571360" y="0"/>
                  </a:lnTo>
                  <a:close/>
                </a:path>
              </a:pathLst>
            </a:custGeom>
            <a:solidFill>
              <a:srgbClr val="8DED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0"/>
              <a:ext cx="6288405" cy="1144905"/>
            </a:xfrm>
            <a:custGeom>
              <a:avLst/>
              <a:gdLst/>
              <a:ahLst/>
              <a:cxnLst/>
              <a:rect l="l" t="t" r="r" b="b"/>
              <a:pathLst>
                <a:path w="6288405" h="1144905">
                  <a:moveTo>
                    <a:pt x="6288024" y="0"/>
                  </a:moveTo>
                  <a:lnTo>
                    <a:pt x="0" y="0"/>
                  </a:lnTo>
                  <a:lnTo>
                    <a:pt x="0" y="1144524"/>
                  </a:lnTo>
                  <a:lnTo>
                    <a:pt x="6288024" y="1144524"/>
                  </a:lnTo>
                  <a:lnTo>
                    <a:pt x="6288024" y="0"/>
                  </a:lnTo>
                  <a:close/>
                </a:path>
              </a:pathLst>
            </a:custGeom>
            <a:solidFill>
              <a:srgbClr val="469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7280" marR="5080" indent="-1085215">
              <a:lnSpc>
                <a:spcPct val="100000"/>
              </a:lnSpc>
              <a:spcBef>
                <a:spcPts val="100"/>
              </a:spcBef>
            </a:pPr>
            <a:r>
              <a:rPr spc="480" dirty="0"/>
              <a:t>THE</a:t>
            </a:r>
            <a:r>
              <a:rPr spc="175" dirty="0"/>
              <a:t> </a:t>
            </a:r>
            <a:r>
              <a:rPr spc="470" dirty="0"/>
              <a:t>DATASET</a:t>
            </a:r>
            <a:r>
              <a:rPr spc="145" dirty="0"/>
              <a:t> </a:t>
            </a:r>
            <a:r>
              <a:rPr spc="500" dirty="0"/>
              <a:t>CAN</a:t>
            </a:r>
            <a:r>
              <a:rPr spc="175" dirty="0"/>
              <a:t> </a:t>
            </a:r>
            <a:r>
              <a:rPr spc="525" dirty="0"/>
              <a:t>ANSWER </a:t>
            </a:r>
            <a:r>
              <a:rPr spc="465" dirty="0"/>
              <a:t>THE</a:t>
            </a:r>
            <a:r>
              <a:rPr spc="175" dirty="0"/>
              <a:t> </a:t>
            </a:r>
            <a:r>
              <a:rPr spc="415" dirty="0"/>
              <a:t>FOLLOWING: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87553" y="1406397"/>
            <a:ext cx="5625465" cy="34759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4965" marR="5080" indent="-342265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400" dirty="0">
                <a:latin typeface="Comic Sans MS"/>
                <a:cs typeface="Comic Sans MS"/>
              </a:rPr>
              <a:t>What</a:t>
            </a:r>
            <a:r>
              <a:rPr sz="1400" spc="-5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percentage</a:t>
            </a:r>
            <a:r>
              <a:rPr sz="1400" spc="-3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of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trips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were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taken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for</a:t>
            </a:r>
            <a:r>
              <a:rPr sz="1400" spc="-2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business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and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spc="-10" dirty="0">
                <a:latin typeface="Comic Sans MS"/>
                <a:cs typeface="Comic Sans MS"/>
              </a:rPr>
              <a:t>personal </a:t>
            </a:r>
            <a:r>
              <a:rPr sz="1400" dirty="0">
                <a:latin typeface="Comic Sans MS"/>
                <a:cs typeface="Comic Sans MS"/>
              </a:rPr>
              <a:t>reasons</a:t>
            </a:r>
            <a:r>
              <a:rPr sz="1400" spc="-50" dirty="0">
                <a:latin typeface="Comic Sans MS"/>
                <a:cs typeface="Comic Sans MS"/>
              </a:rPr>
              <a:t> </a:t>
            </a:r>
            <a:r>
              <a:rPr sz="1400" spc="-10" dirty="0">
                <a:latin typeface="Comic Sans MS"/>
                <a:cs typeface="Comic Sans MS"/>
              </a:rPr>
              <a:t>respectively?</a:t>
            </a:r>
            <a:endParaRPr sz="1400" dirty="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167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400" dirty="0">
                <a:latin typeface="Comic Sans MS"/>
                <a:cs typeface="Comic Sans MS"/>
              </a:rPr>
              <a:t>How</a:t>
            </a:r>
            <a:r>
              <a:rPr sz="1400" spc="-3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many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trips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were</a:t>
            </a:r>
            <a:r>
              <a:rPr sz="1400" spc="-2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taken</a:t>
            </a:r>
            <a:r>
              <a:rPr sz="1400" spc="-4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each</a:t>
            </a:r>
            <a:r>
              <a:rPr sz="1400" spc="-1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month</a:t>
            </a:r>
            <a:r>
              <a:rPr sz="1400" spc="-3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and</a:t>
            </a:r>
            <a:r>
              <a:rPr sz="1400" spc="-1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what</a:t>
            </a:r>
            <a:r>
              <a:rPr sz="1400" spc="-2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is</a:t>
            </a:r>
            <a:r>
              <a:rPr sz="1400" spc="-1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the</a:t>
            </a:r>
            <a:r>
              <a:rPr sz="1400" spc="-15" dirty="0">
                <a:latin typeface="Comic Sans MS"/>
                <a:cs typeface="Comic Sans MS"/>
              </a:rPr>
              <a:t> </a:t>
            </a:r>
            <a:r>
              <a:rPr sz="1400" spc="-20" dirty="0">
                <a:latin typeface="Comic Sans MS"/>
                <a:cs typeface="Comic Sans MS"/>
              </a:rPr>
              <a:t>peak</a:t>
            </a:r>
            <a:endParaRPr sz="1400" dirty="0">
              <a:latin typeface="Comic Sans MS"/>
              <a:cs typeface="Comic Sans MS"/>
            </a:endParaRPr>
          </a:p>
          <a:p>
            <a:pPr marL="355600">
              <a:lnSpc>
                <a:spcPct val="100000"/>
              </a:lnSpc>
            </a:pPr>
            <a:r>
              <a:rPr sz="1400" dirty="0">
                <a:latin typeface="Comic Sans MS"/>
                <a:cs typeface="Comic Sans MS"/>
              </a:rPr>
              <a:t>hour</a:t>
            </a:r>
            <a:r>
              <a:rPr sz="1400" spc="-25" dirty="0">
                <a:latin typeface="Comic Sans MS"/>
                <a:cs typeface="Comic Sans MS"/>
              </a:rPr>
              <a:t> </a:t>
            </a:r>
            <a:r>
              <a:rPr lang="en-IN" sz="1400" spc="-25" dirty="0">
                <a:latin typeface="Comic Sans MS"/>
                <a:cs typeface="Comic Sans MS"/>
              </a:rPr>
              <a:t>and day </a:t>
            </a:r>
            <a:r>
              <a:rPr sz="1400" dirty="0">
                <a:latin typeface="Comic Sans MS"/>
                <a:cs typeface="Comic Sans MS"/>
              </a:rPr>
              <a:t>of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spc="-10" dirty="0">
                <a:latin typeface="Comic Sans MS"/>
                <a:cs typeface="Comic Sans MS"/>
              </a:rPr>
              <a:t>usage?</a:t>
            </a:r>
            <a:endParaRPr sz="1400" dirty="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1685"/>
              </a:spcBef>
              <a:buAutoNum type="arabicPeriod" startAt="3"/>
              <a:tabLst>
                <a:tab pos="354965" algn="l"/>
                <a:tab pos="355600" algn="l"/>
              </a:tabLst>
            </a:pPr>
            <a:r>
              <a:rPr sz="1400" dirty="0">
                <a:latin typeface="Comic Sans MS"/>
                <a:cs typeface="Comic Sans MS"/>
              </a:rPr>
              <a:t>For</a:t>
            </a:r>
            <a:r>
              <a:rPr sz="1400" spc="-2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what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purpose</a:t>
            </a:r>
            <a:r>
              <a:rPr sz="1400" spc="-4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the</a:t>
            </a:r>
            <a:r>
              <a:rPr sz="1400" spc="-1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maximum</a:t>
            </a:r>
            <a:r>
              <a:rPr sz="1400" spc="-5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trips</a:t>
            </a:r>
            <a:r>
              <a:rPr sz="1400" spc="-1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were</a:t>
            </a:r>
            <a:r>
              <a:rPr sz="1400" spc="-25" dirty="0">
                <a:latin typeface="Comic Sans MS"/>
                <a:cs typeface="Comic Sans MS"/>
              </a:rPr>
              <a:t> </a:t>
            </a:r>
            <a:r>
              <a:rPr sz="1400" spc="-10" dirty="0">
                <a:latin typeface="Comic Sans MS"/>
                <a:cs typeface="Comic Sans MS"/>
              </a:rPr>
              <a:t>taken?</a:t>
            </a:r>
            <a:endParaRPr sz="1400" dirty="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1680"/>
              </a:spcBef>
              <a:buAutoNum type="arabicPeriod" startAt="3"/>
              <a:tabLst>
                <a:tab pos="354965" algn="l"/>
                <a:tab pos="355600" algn="l"/>
              </a:tabLst>
            </a:pPr>
            <a:r>
              <a:rPr sz="1400" dirty="0">
                <a:latin typeface="Comic Sans MS"/>
                <a:cs typeface="Comic Sans MS"/>
              </a:rPr>
              <a:t>What</a:t>
            </a:r>
            <a:r>
              <a:rPr sz="1400" spc="-3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are</a:t>
            </a:r>
            <a:r>
              <a:rPr sz="1400" spc="-1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the</a:t>
            </a:r>
            <a:r>
              <a:rPr sz="1400" spc="-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most</a:t>
            </a:r>
            <a:r>
              <a:rPr sz="1400" spc="-1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popular</a:t>
            </a:r>
            <a:r>
              <a:rPr sz="1400" spc="-35" dirty="0">
                <a:latin typeface="Comic Sans MS"/>
                <a:cs typeface="Comic Sans MS"/>
              </a:rPr>
              <a:t> </a:t>
            </a:r>
            <a:r>
              <a:rPr sz="1400" spc="-10" dirty="0">
                <a:latin typeface="Comic Sans MS"/>
                <a:cs typeface="Comic Sans MS"/>
              </a:rPr>
              <a:t>pick-</a:t>
            </a:r>
            <a:r>
              <a:rPr sz="1400" dirty="0">
                <a:latin typeface="Comic Sans MS"/>
                <a:cs typeface="Comic Sans MS"/>
              </a:rPr>
              <a:t>up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and</a:t>
            </a:r>
            <a:r>
              <a:rPr sz="1400" spc="-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drop</a:t>
            </a:r>
            <a:r>
              <a:rPr sz="1400" spc="-15" dirty="0">
                <a:latin typeface="Comic Sans MS"/>
                <a:cs typeface="Comic Sans MS"/>
              </a:rPr>
              <a:t> </a:t>
            </a:r>
            <a:r>
              <a:rPr sz="1400" spc="-10" dirty="0">
                <a:latin typeface="Comic Sans MS"/>
                <a:cs typeface="Comic Sans MS"/>
              </a:rPr>
              <a:t>destinations?</a:t>
            </a:r>
            <a:endParaRPr sz="1400" dirty="0">
              <a:latin typeface="Comic Sans MS"/>
              <a:cs typeface="Comic Sans MS"/>
            </a:endParaRPr>
          </a:p>
          <a:p>
            <a:pPr marL="354965" marR="577215" indent="-342265">
              <a:lnSpc>
                <a:spcPct val="100000"/>
              </a:lnSpc>
              <a:spcBef>
                <a:spcPts val="1685"/>
              </a:spcBef>
              <a:buAutoNum type="arabicPeriod" startAt="3"/>
              <a:tabLst>
                <a:tab pos="354965" algn="l"/>
                <a:tab pos="355600" algn="l"/>
              </a:tabLst>
            </a:pPr>
            <a:r>
              <a:rPr sz="1400" dirty="0">
                <a:latin typeface="Comic Sans MS"/>
                <a:cs typeface="Comic Sans MS"/>
              </a:rPr>
              <a:t>What</a:t>
            </a:r>
            <a:r>
              <a:rPr sz="1400" spc="-5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is</a:t>
            </a:r>
            <a:r>
              <a:rPr sz="1400" spc="-1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the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average</a:t>
            </a:r>
            <a:r>
              <a:rPr sz="1400" spc="-5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duration</a:t>
            </a:r>
            <a:r>
              <a:rPr sz="1400" spc="-3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and</a:t>
            </a:r>
            <a:r>
              <a:rPr sz="1400" spc="-1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distance</a:t>
            </a:r>
            <a:r>
              <a:rPr sz="1400" spc="-2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for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spc="-10" dirty="0">
                <a:latin typeface="Comic Sans MS"/>
                <a:cs typeface="Comic Sans MS"/>
              </a:rPr>
              <a:t>different </a:t>
            </a:r>
            <a:r>
              <a:rPr sz="1400" dirty="0">
                <a:latin typeface="Comic Sans MS"/>
                <a:cs typeface="Comic Sans MS"/>
              </a:rPr>
              <a:t>purposes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of</a:t>
            </a:r>
            <a:r>
              <a:rPr sz="1400" spc="-2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the</a:t>
            </a:r>
            <a:r>
              <a:rPr sz="1400" spc="-10" dirty="0">
                <a:latin typeface="Comic Sans MS"/>
                <a:cs typeface="Comic Sans MS"/>
              </a:rPr>
              <a:t> trips?</a:t>
            </a:r>
            <a:endParaRPr sz="1400" dirty="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1680"/>
              </a:spcBef>
              <a:buAutoNum type="arabicPeriod" startAt="3"/>
              <a:tabLst>
                <a:tab pos="354965" algn="l"/>
                <a:tab pos="355600" algn="l"/>
              </a:tabLst>
            </a:pPr>
            <a:r>
              <a:rPr sz="1400" dirty="0">
                <a:latin typeface="Comic Sans MS"/>
                <a:cs typeface="Comic Sans MS"/>
              </a:rPr>
              <a:t>What</a:t>
            </a:r>
            <a:r>
              <a:rPr sz="1400" spc="-4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is</a:t>
            </a:r>
            <a:r>
              <a:rPr sz="1400" spc="-1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the</a:t>
            </a:r>
            <a:r>
              <a:rPr sz="1400" spc="-1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average</a:t>
            </a:r>
            <a:r>
              <a:rPr sz="1400" spc="-50" dirty="0">
                <a:latin typeface="Comic Sans MS"/>
                <a:cs typeface="Comic Sans MS"/>
              </a:rPr>
              <a:t> </a:t>
            </a:r>
            <a:r>
              <a:rPr sz="1400" spc="-10" dirty="0">
                <a:latin typeface="Comic Sans MS"/>
                <a:cs typeface="Comic Sans MS"/>
              </a:rPr>
              <a:t>speed?</a:t>
            </a:r>
            <a:endParaRPr sz="1400" dirty="0">
              <a:latin typeface="Comic Sans MS"/>
              <a:cs typeface="Comic Sans MS"/>
            </a:endParaRPr>
          </a:p>
          <a:p>
            <a:pPr marL="354965" indent="-342265">
              <a:lnSpc>
                <a:spcPct val="100000"/>
              </a:lnSpc>
              <a:spcBef>
                <a:spcPts val="1680"/>
              </a:spcBef>
              <a:buAutoNum type="arabicPeriod" startAt="3"/>
              <a:tabLst>
                <a:tab pos="354965" algn="l"/>
                <a:tab pos="355600" algn="l"/>
              </a:tabLst>
            </a:pPr>
            <a:r>
              <a:rPr sz="1400" dirty="0">
                <a:latin typeface="Comic Sans MS"/>
                <a:cs typeface="Comic Sans MS"/>
              </a:rPr>
              <a:t>How</a:t>
            </a:r>
            <a:r>
              <a:rPr sz="1400" spc="-2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many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rides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were</a:t>
            </a:r>
            <a:r>
              <a:rPr sz="1400" spc="-25" dirty="0">
                <a:latin typeface="Comic Sans MS"/>
                <a:cs typeface="Comic Sans MS"/>
              </a:rPr>
              <a:t> </a:t>
            </a:r>
            <a:r>
              <a:rPr sz="1400" spc="-10" dirty="0">
                <a:latin typeface="Comic Sans MS"/>
                <a:cs typeface="Comic Sans MS"/>
              </a:rPr>
              <a:t>cancelled?</a:t>
            </a:r>
            <a:endParaRPr sz="1400" dirty="0">
              <a:latin typeface="Comic Sans MS"/>
              <a:cs typeface="Comic Sans MS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Light Gray Question mark">
                <a:extLst>
                  <a:ext uri="{FF2B5EF4-FFF2-40B4-BE49-F238E27FC236}">
                    <a16:creationId xmlns:a16="http://schemas.microsoft.com/office/drawing/2014/main" id="{1F67C54F-5EAE-174B-FBD2-C8F9F08C91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6540554"/>
                  </p:ext>
                </p:extLst>
              </p:nvPr>
            </p:nvGraphicFramePr>
            <p:xfrm>
              <a:off x="6576909" y="1352550"/>
              <a:ext cx="1873824" cy="3475951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873824" cy="3475951"/>
                    </a:xfrm>
                    <a:prstGeom prst="rect">
                      <a:avLst/>
                    </a:prstGeom>
                  </am3d:spPr>
                  <am3d:camera>
                    <am3d:pos x="0" y="0" z="553895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17042" d="1000000"/>
                    <am3d:preTrans dx="0" dy="-18004113" dz="-4973"/>
                    <am3d:scale>
                      <am3d:sx n="1000000" d="1000000"/>
                      <am3d:sy n="1000000" d="1000000"/>
                      <am3d:sz n="1000000" d="1000000"/>
                    </am3d:scale>
                    <am3d:rot ax="1588898" ay="2217702" az="100051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7952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Light Gray Question mark">
                <a:extLst>
                  <a:ext uri="{FF2B5EF4-FFF2-40B4-BE49-F238E27FC236}">
                    <a16:creationId xmlns:a16="http://schemas.microsoft.com/office/drawing/2014/main" id="{1F67C54F-5EAE-174B-FBD2-C8F9F08C91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76909" y="1352550"/>
                <a:ext cx="1873824" cy="3475951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47288" y="571500"/>
            <a:ext cx="2245360" cy="2246630"/>
          </a:xfrm>
          <a:custGeom>
            <a:avLst/>
            <a:gdLst/>
            <a:ahLst/>
            <a:cxnLst/>
            <a:rect l="l" t="t" r="r" b="b"/>
            <a:pathLst>
              <a:path w="2245360" h="2246630">
                <a:moveTo>
                  <a:pt x="2244852" y="0"/>
                </a:moveTo>
                <a:lnTo>
                  <a:pt x="0" y="0"/>
                </a:lnTo>
                <a:lnTo>
                  <a:pt x="0" y="2246376"/>
                </a:lnTo>
                <a:lnTo>
                  <a:pt x="2244852" y="2246376"/>
                </a:lnTo>
                <a:lnTo>
                  <a:pt x="22448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571500" y="0"/>
                </a:moveTo>
                <a:lnTo>
                  <a:pt x="0" y="0"/>
                </a:lnTo>
                <a:lnTo>
                  <a:pt x="0" y="571500"/>
                </a:lnTo>
                <a:lnTo>
                  <a:pt x="571500" y="571500"/>
                </a:lnTo>
                <a:lnTo>
                  <a:pt x="571500" y="0"/>
                </a:lnTo>
                <a:close/>
              </a:path>
            </a:pathLst>
          </a:custGeom>
          <a:solidFill>
            <a:srgbClr val="00D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1144473"/>
            <a:ext cx="571500" cy="570230"/>
          </a:xfrm>
          <a:custGeom>
            <a:avLst/>
            <a:gdLst/>
            <a:ahLst/>
            <a:cxnLst/>
            <a:rect l="l" t="t" r="r" b="b"/>
            <a:pathLst>
              <a:path w="571500" h="570230">
                <a:moveTo>
                  <a:pt x="571500" y="0"/>
                </a:moveTo>
                <a:lnTo>
                  <a:pt x="0" y="0"/>
                </a:lnTo>
                <a:lnTo>
                  <a:pt x="0" y="569899"/>
                </a:lnTo>
                <a:lnTo>
                  <a:pt x="571500" y="569899"/>
                </a:lnTo>
                <a:lnTo>
                  <a:pt x="571500" y="0"/>
                </a:lnTo>
                <a:close/>
              </a:path>
            </a:pathLst>
          </a:custGeom>
          <a:solidFill>
            <a:srgbClr val="00D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41475" y="571512"/>
            <a:ext cx="573405" cy="573405"/>
          </a:xfrm>
          <a:custGeom>
            <a:avLst/>
            <a:gdLst/>
            <a:ahLst/>
            <a:cxnLst/>
            <a:rect l="l" t="t" r="r" b="b"/>
            <a:pathLst>
              <a:path w="573405" h="573405">
                <a:moveTo>
                  <a:pt x="573024" y="0"/>
                </a:moveTo>
                <a:lnTo>
                  <a:pt x="0" y="0"/>
                </a:lnTo>
                <a:lnTo>
                  <a:pt x="0" y="572884"/>
                </a:lnTo>
                <a:lnTo>
                  <a:pt x="573024" y="572884"/>
                </a:lnTo>
                <a:lnTo>
                  <a:pt x="573024" y="0"/>
                </a:lnTo>
                <a:close/>
              </a:path>
            </a:pathLst>
          </a:custGeom>
          <a:solidFill>
            <a:srgbClr val="00D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78595" y="0"/>
            <a:ext cx="565785" cy="571500"/>
          </a:xfrm>
          <a:custGeom>
            <a:avLst/>
            <a:gdLst/>
            <a:ahLst/>
            <a:cxnLst/>
            <a:rect l="l" t="t" r="r" b="b"/>
            <a:pathLst>
              <a:path w="565784" h="571500">
                <a:moveTo>
                  <a:pt x="0" y="571500"/>
                </a:moveTo>
                <a:lnTo>
                  <a:pt x="565403" y="571500"/>
                </a:lnTo>
                <a:lnTo>
                  <a:pt x="565403" y="0"/>
                </a:lnTo>
                <a:lnTo>
                  <a:pt x="0" y="0"/>
                </a:lnTo>
                <a:lnTo>
                  <a:pt x="0" y="571500"/>
                </a:lnTo>
                <a:close/>
              </a:path>
            </a:pathLst>
          </a:custGeom>
          <a:solidFill>
            <a:srgbClr val="00D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02524" y="1144472"/>
            <a:ext cx="1141730" cy="1141730"/>
          </a:xfrm>
          <a:custGeom>
            <a:avLst/>
            <a:gdLst/>
            <a:ahLst/>
            <a:cxnLst/>
            <a:rect l="l" t="t" r="r" b="b"/>
            <a:pathLst>
              <a:path w="1141729" h="1141730">
                <a:moveTo>
                  <a:pt x="571500" y="570052"/>
                </a:moveTo>
                <a:lnTo>
                  <a:pt x="0" y="570052"/>
                </a:lnTo>
                <a:lnTo>
                  <a:pt x="0" y="1141399"/>
                </a:lnTo>
                <a:lnTo>
                  <a:pt x="571500" y="1141399"/>
                </a:lnTo>
                <a:lnTo>
                  <a:pt x="571500" y="570052"/>
                </a:lnTo>
                <a:close/>
              </a:path>
              <a:path w="1141729" h="1141730">
                <a:moveTo>
                  <a:pt x="1141476" y="0"/>
                </a:moveTo>
                <a:lnTo>
                  <a:pt x="576072" y="0"/>
                </a:lnTo>
                <a:lnTo>
                  <a:pt x="576072" y="569899"/>
                </a:lnTo>
                <a:lnTo>
                  <a:pt x="1141476" y="569899"/>
                </a:lnTo>
                <a:lnTo>
                  <a:pt x="1141476" y="0"/>
                </a:lnTo>
                <a:close/>
              </a:path>
            </a:pathLst>
          </a:custGeom>
          <a:solidFill>
            <a:srgbClr val="00D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48982" y="0"/>
            <a:ext cx="573405" cy="571500"/>
          </a:xfrm>
          <a:custGeom>
            <a:avLst/>
            <a:gdLst/>
            <a:ahLst/>
            <a:cxnLst/>
            <a:rect l="l" t="t" r="r" b="b"/>
            <a:pathLst>
              <a:path w="573404" h="571500">
                <a:moveTo>
                  <a:pt x="572884" y="0"/>
                </a:moveTo>
                <a:lnTo>
                  <a:pt x="0" y="0"/>
                </a:lnTo>
                <a:lnTo>
                  <a:pt x="0" y="571500"/>
                </a:lnTo>
                <a:lnTo>
                  <a:pt x="572884" y="571500"/>
                </a:lnTo>
                <a:lnTo>
                  <a:pt x="572884" y="0"/>
                </a:lnTo>
                <a:close/>
              </a:path>
            </a:pathLst>
          </a:custGeom>
          <a:solidFill>
            <a:srgbClr val="00D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23770" y="0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571360" y="0"/>
                </a:moveTo>
                <a:lnTo>
                  <a:pt x="0" y="0"/>
                </a:lnTo>
                <a:lnTo>
                  <a:pt x="0" y="571500"/>
                </a:lnTo>
                <a:lnTo>
                  <a:pt x="571360" y="571500"/>
                </a:lnTo>
                <a:lnTo>
                  <a:pt x="571360" y="0"/>
                </a:lnTo>
                <a:close/>
              </a:path>
            </a:pathLst>
          </a:custGeom>
          <a:solidFill>
            <a:srgbClr val="00D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0052" y="1714500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571360" y="0"/>
                </a:moveTo>
                <a:lnTo>
                  <a:pt x="0" y="0"/>
                </a:lnTo>
                <a:lnTo>
                  <a:pt x="0" y="571500"/>
                </a:lnTo>
                <a:lnTo>
                  <a:pt x="571360" y="571500"/>
                </a:lnTo>
                <a:lnTo>
                  <a:pt x="571360" y="0"/>
                </a:lnTo>
                <a:close/>
              </a:path>
            </a:pathLst>
          </a:custGeom>
          <a:solidFill>
            <a:srgbClr val="00D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25055" y="571500"/>
            <a:ext cx="571500" cy="573405"/>
          </a:xfrm>
          <a:custGeom>
            <a:avLst/>
            <a:gdLst/>
            <a:ahLst/>
            <a:cxnLst/>
            <a:rect l="l" t="t" r="r" b="b"/>
            <a:pathLst>
              <a:path w="571500" h="573405">
                <a:moveTo>
                  <a:pt x="571360" y="0"/>
                </a:moveTo>
                <a:lnTo>
                  <a:pt x="0" y="0"/>
                </a:lnTo>
                <a:lnTo>
                  <a:pt x="0" y="573024"/>
                </a:lnTo>
                <a:lnTo>
                  <a:pt x="571360" y="573024"/>
                </a:lnTo>
                <a:lnTo>
                  <a:pt x="571360" y="0"/>
                </a:lnTo>
                <a:close/>
              </a:path>
            </a:pathLst>
          </a:custGeom>
          <a:solidFill>
            <a:srgbClr val="00D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16779" y="4569155"/>
            <a:ext cx="1931035" cy="574675"/>
          </a:xfrm>
          <a:custGeom>
            <a:avLst/>
            <a:gdLst/>
            <a:ahLst/>
            <a:cxnLst/>
            <a:rect l="l" t="t" r="r" b="b"/>
            <a:pathLst>
              <a:path w="1931034" h="574675">
                <a:moveTo>
                  <a:pt x="0" y="574141"/>
                </a:moveTo>
                <a:lnTo>
                  <a:pt x="1930908" y="574141"/>
                </a:lnTo>
                <a:lnTo>
                  <a:pt x="1930908" y="0"/>
                </a:lnTo>
                <a:lnTo>
                  <a:pt x="0" y="0"/>
                </a:lnTo>
                <a:lnTo>
                  <a:pt x="0" y="5741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00883" y="4858614"/>
            <a:ext cx="1931035" cy="285115"/>
          </a:xfrm>
          <a:custGeom>
            <a:avLst/>
            <a:gdLst/>
            <a:ahLst/>
            <a:cxnLst/>
            <a:rect l="l" t="t" r="r" b="b"/>
            <a:pathLst>
              <a:path w="1931035" h="285114">
                <a:moveTo>
                  <a:pt x="0" y="284784"/>
                </a:moveTo>
                <a:lnTo>
                  <a:pt x="1930908" y="284784"/>
                </a:lnTo>
                <a:lnTo>
                  <a:pt x="1930908" y="0"/>
                </a:lnTo>
                <a:lnTo>
                  <a:pt x="0" y="0"/>
                </a:lnTo>
                <a:lnTo>
                  <a:pt x="0" y="284784"/>
                </a:lnTo>
                <a:close/>
              </a:path>
            </a:pathLst>
          </a:custGeom>
          <a:solidFill>
            <a:srgbClr val="469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4988" y="4858614"/>
            <a:ext cx="1931035" cy="285115"/>
          </a:xfrm>
          <a:custGeom>
            <a:avLst/>
            <a:gdLst/>
            <a:ahLst/>
            <a:cxnLst/>
            <a:rect l="l" t="t" r="r" b="b"/>
            <a:pathLst>
              <a:path w="1931035" h="285114">
                <a:moveTo>
                  <a:pt x="0" y="284784"/>
                </a:moveTo>
                <a:lnTo>
                  <a:pt x="1930908" y="284784"/>
                </a:lnTo>
                <a:lnTo>
                  <a:pt x="1930908" y="0"/>
                </a:lnTo>
                <a:lnTo>
                  <a:pt x="0" y="0"/>
                </a:lnTo>
                <a:lnTo>
                  <a:pt x="0" y="284784"/>
                </a:lnTo>
                <a:close/>
              </a:path>
            </a:pathLst>
          </a:custGeom>
          <a:solidFill>
            <a:srgbClr val="085F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32676" y="4858614"/>
            <a:ext cx="1929764" cy="285115"/>
          </a:xfrm>
          <a:custGeom>
            <a:avLst/>
            <a:gdLst/>
            <a:ahLst/>
            <a:cxnLst/>
            <a:rect l="l" t="t" r="r" b="b"/>
            <a:pathLst>
              <a:path w="1929765" h="285114">
                <a:moveTo>
                  <a:pt x="0" y="284784"/>
                </a:moveTo>
                <a:lnTo>
                  <a:pt x="1929383" y="284784"/>
                </a:lnTo>
                <a:lnTo>
                  <a:pt x="1929383" y="0"/>
                </a:lnTo>
                <a:lnTo>
                  <a:pt x="0" y="0"/>
                </a:lnTo>
                <a:lnTo>
                  <a:pt x="0" y="284784"/>
                </a:lnTo>
                <a:close/>
              </a:path>
            </a:pathLst>
          </a:custGeom>
          <a:solidFill>
            <a:srgbClr val="8DED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16907" y="4569053"/>
            <a:ext cx="1935480" cy="285115"/>
          </a:xfrm>
          <a:custGeom>
            <a:avLst/>
            <a:gdLst/>
            <a:ahLst/>
            <a:cxnLst/>
            <a:rect l="l" t="t" r="r" b="b"/>
            <a:pathLst>
              <a:path w="1935479" h="285114">
                <a:moveTo>
                  <a:pt x="1935225" y="0"/>
                </a:moveTo>
                <a:lnTo>
                  <a:pt x="0" y="0"/>
                </a:lnTo>
                <a:lnTo>
                  <a:pt x="0" y="284784"/>
                </a:lnTo>
                <a:lnTo>
                  <a:pt x="1935225" y="284784"/>
                </a:lnTo>
                <a:lnTo>
                  <a:pt x="1935225" y="0"/>
                </a:lnTo>
                <a:close/>
              </a:path>
            </a:pathLst>
          </a:custGeom>
          <a:solidFill>
            <a:srgbClr val="00D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517138" y="1326388"/>
            <a:ext cx="211137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spc="2039" dirty="0">
                <a:solidFill>
                  <a:srgbClr val="01336A"/>
                </a:solidFill>
              </a:rPr>
              <a:t>04</a:t>
            </a:r>
            <a:endParaRPr sz="12000"/>
          </a:p>
        </p:txBody>
      </p:sp>
      <p:sp>
        <p:nvSpPr>
          <p:cNvPr id="18" name="object 18"/>
          <p:cNvSpPr txBox="1"/>
          <p:nvPr/>
        </p:nvSpPr>
        <p:spPr>
          <a:xfrm>
            <a:off x="2386329" y="2996565"/>
            <a:ext cx="4373880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VISAULIZATIONS:</a:t>
            </a:r>
            <a:endParaRPr sz="3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572500" y="571499"/>
              <a:ext cx="571500" cy="573405"/>
            </a:xfrm>
            <a:custGeom>
              <a:avLst/>
              <a:gdLst/>
              <a:ahLst/>
              <a:cxnLst/>
              <a:rect l="l" t="t" r="r" b="b"/>
              <a:pathLst>
                <a:path w="571500" h="573405">
                  <a:moveTo>
                    <a:pt x="571500" y="0"/>
                  </a:moveTo>
                  <a:lnTo>
                    <a:pt x="0" y="0"/>
                  </a:lnTo>
                  <a:lnTo>
                    <a:pt x="0" y="573024"/>
                  </a:lnTo>
                  <a:lnTo>
                    <a:pt x="571500" y="573024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00D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6072" y="0"/>
              <a:ext cx="570230" cy="571500"/>
            </a:xfrm>
            <a:custGeom>
              <a:avLst/>
              <a:gdLst/>
              <a:ahLst/>
              <a:cxnLst/>
              <a:rect l="l" t="t" r="r" b="b"/>
              <a:pathLst>
                <a:path w="570230" h="571500">
                  <a:moveTo>
                    <a:pt x="569899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69899" y="571500"/>
                  </a:lnTo>
                  <a:lnTo>
                    <a:pt x="569899" y="0"/>
                  </a:lnTo>
                  <a:close/>
                </a:path>
              </a:pathLst>
            </a:custGeom>
            <a:solidFill>
              <a:srgbClr val="085F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47" y="0"/>
              <a:ext cx="573405" cy="571500"/>
            </a:xfrm>
            <a:custGeom>
              <a:avLst/>
              <a:gdLst/>
              <a:ahLst/>
              <a:cxnLst/>
              <a:rect l="l" t="t" r="r" b="b"/>
              <a:pathLst>
                <a:path w="573405" h="571500">
                  <a:moveTo>
                    <a:pt x="573024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73024" y="571500"/>
                  </a:lnTo>
                  <a:lnTo>
                    <a:pt x="573024" y="0"/>
                  </a:lnTo>
                  <a:close/>
                </a:path>
              </a:pathLst>
            </a:custGeom>
            <a:solidFill>
              <a:srgbClr val="00D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569452" y="0"/>
              <a:ext cx="573405" cy="571500"/>
            </a:xfrm>
            <a:custGeom>
              <a:avLst/>
              <a:gdLst/>
              <a:ahLst/>
              <a:cxnLst/>
              <a:rect l="l" t="t" r="r" b="b"/>
              <a:pathLst>
                <a:path w="573404" h="571500">
                  <a:moveTo>
                    <a:pt x="573024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73024" y="571500"/>
                  </a:lnTo>
                  <a:lnTo>
                    <a:pt x="573024" y="0"/>
                  </a:lnTo>
                  <a:close/>
                </a:path>
              </a:pathLst>
            </a:custGeom>
            <a:solidFill>
              <a:srgbClr val="8DED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997952" y="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571500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71500" y="571500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085F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47" y="571499"/>
              <a:ext cx="573405" cy="573405"/>
            </a:xfrm>
            <a:custGeom>
              <a:avLst/>
              <a:gdLst/>
              <a:ahLst/>
              <a:cxnLst/>
              <a:rect l="l" t="t" r="r" b="b"/>
              <a:pathLst>
                <a:path w="573405" h="573405">
                  <a:moveTo>
                    <a:pt x="573024" y="0"/>
                  </a:moveTo>
                  <a:lnTo>
                    <a:pt x="0" y="0"/>
                  </a:lnTo>
                  <a:lnTo>
                    <a:pt x="0" y="573024"/>
                  </a:lnTo>
                  <a:lnTo>
                    <a:pt x="573024" y="573024"/>
                  </a:lnTo>
                  <a:lnTo>
                    <a:pt x="573024" y="0"/>
                  </a:lnTo>
                  <a:close/>
                </a:path>
              </a:pathLst>
            </a:custGeom>
            <a:solidFill>
              <a:srgbClr val="013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46048" y="0"/>
              <a:ext cx="6853555" cy="571500"/>
            </a:xfrm>
            <a:custGeom>
              <a:avLst/>
              <a:gdLst/>
              <a:ahLst/>
              <a:cxnLst/>
              <a:rect l="l" t="t" r="r" b="b"/>
              <a:pathLst>
                <a:path w="6853555" h="571500">
                  <a:moveTo>
                    <a:pt x="569899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69899" y="571500"/>
                  </a:lnTo>
                  <a:lnTo>
                    <a:pt x="569899" y="0"/>
                  </a:lnTo>
                  <a:close/>
                </a:path>
                <a:path w="6853555" h="571500">
                  <a:moveTo>
                    <a:pt x="6853352" y="0"/>
                  </a:moveTo>
                  <a:lnTo>
                    <a:pt x="6283452" y="0"/>
                  </a:lnTo>
                  <a:lnTo>
                    <a:pt x="6283452" y="571500"/>
                  </a:lnTo>
                  <a:lnTo>
                    <a:pt x="6853352" y="571500"/>
                  </a:lnTo>
                  <a:lnTo>
                    <a:pt x="6853352" y="0"/>
                  </a:lnTo>
                  <a:close/>
                </a:path>
              </a:pathLst>
            </a:custGeom>
            <a:solidFill>
              <a:srgbClr val="469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715947" y="0"/>
            <a:ext cx="5715635" cy="645690"/>
          </a:xfrm>
          <a:prstGeom prst="rect">
            <a:avLst/>
          </a:prstGeom>
          <a:solidFill>
            <a:srgbClr val="085FB9"/>
          </a:solidFill>
        </p:spPr>
        <p:txBody>
          <a:bodyPr vert="horz" wrap="square" lIns="0" tIns="212725" rIns="0" bIns="0" rtlCol="0">
            <a:spAutoFit/>
          </a:bodyPr>
          <a:lstStyle/>
          <a:p>
            <a:pPr marL="240029">
              <a:lnSpc>
                <a:spcPct val="100000"/>
              </a:lnSpc>
              <a:spcBef>
                <a:spcPts val="1675"/>
              </a:spcBef>
            </a:pPr>
            <a:r>
              <a:rPr lang="en-US" sz="2800" b="0" u="sng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Percentage Of Trips For Each Category</a:t>
            </a:r>
            <a:endParaRPr lang="en-US" sz="2800" dirty="0">
              <a:latin typeface="Arial Narrow"/>
              <a:cs typeface="Arial Narro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1429511"/>
            <a:ext cx="5306060" cy="3714115"/>
            <a:chOff x="0" y="1429511"/>
            <a:chExt cx="5306060" cy="371411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738110"/>
              <a:ext cx="5305806" cy="40538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966972"/>
              <a:ext cx="5276850" cy="92885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6051" y="1429511"/>
              <a:ext cx="4876800" cy="3395472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5602351" y="1499743"/>
            <a:ext cx="244157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omic Sans MS"/>
                <a:cs typeface="Comic Sans MS"/>
              </a:rPr>
              <a:t>93.3%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of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the</a:t>
            </a:r>
            <a:r>
              <a:rPr sz="1400" spc="-2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trips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were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spc="-25" dirty="0">
                <a:latin typeface="Comic Sans MS"/>
                <a:cs typeface="Comic Sans MS"/>
              </a:rPr>
              <a:t>for </a:t>
            </a:r>
            <a:r>
              <a:rPr sz="1400" dirty="0">
                <a:latin typeface="Comic Sans MS"/>
                <a:cs typeface="Comic Sans MS"/>
              </a:rPr>
              <a:t>business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purposes</a:t>
            </a:r>
            <a:r>
              <a:rPr sz="1400" spc="-4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while</a:t>
            </a:r>
            <a:r>
              <a:rPr sz="1400" spc="-20" dirty="0">
                <a:latin typeface="Comic Sans MS"/>
                <a:cs typeface="Comic Sans MS"/>
              </a:rPr>
              <a:t> 6.7% </a:t>
            </a:r>
            <a:r>
              <a:rPr sz="1400" dirty="0">
                <a:latin typeface="Comic Sans MS"/>
                <a:cs typeface="Comic Sans MS"/>
              </a:rPr>
              <a:t>were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for</a:t>
            </a:r>
            <a:r>
              <a:rPr sz="1400" spc="-2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personal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spc="-10" dirty="0">
                <a:latin typeface="Comic Sans MS"/>
                <a:cs typeface="Comic Sans MS"/>
              </a:rPr>
              <a:t>reasons.</a:t>
            </a:r>
            <a:endParaRPr sz="1400">
              <a:latin typeface="Comic Sans MS"/>
              <a:cs typeface="Comic Sans M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242559" y="2151888"/>
            <a:ext cx="3901440" cy="1641475"/>
            <a:chOff x="5242559" y="2151888"/>
            <a:chExt cx="3901440" cy="1641475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42559" y="2151888"/>
              <a:ext cx="3901439" cy="164122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37631" y="2346960"/>
              <a:ext cx="3555491" cy="1071371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5711190" y="3684828"/>
            <a:ext cx="2715895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omic Sans MS"/>
                <a:cs typeface="Comic Sans MS"/>
              </a:rPr>
              <a:t>It</a:t>
            </a:r>
            <a:r>
              <a:rPr sz="1400" spc="-2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shows</a:t>
            </a:r>
            <a:r>
              <a:rPr sz="1400" spc="-1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that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out</a:t>
            </a:r>
            <a:r>
              <a:rPr sz="1400" spc="-1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of</a:t>
            </a:r>
            <a:r>
              <a:rPr sz="1400" spc="-2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the</a:t>
            </a:r>
            <a:r>
              <a:rPr sz="1400" spc="-15" dirty="0">
                <a:latin typeface="Comic Sans MS"/>
                <a:cs typeface="Comic Sans MS"/>
              </a:rPr>
              <a:t> </a:t>
            </a:r>
            <a:r>
              <a:rPr sz="1400" spc="-20" dirty="0">
                <a:latin typeface="Comic Sans MS"/>
                <a:cs typeface="Comic Sans MS"/>
              </a:rPr>
              <a:t>non- </a:t>
            </a:r>
            <a:r>
              <a:rPr sz="1400" dirty="0">
                <a:latin typeface="Comic Sans MS"/>
                <a:cs typeface="Comic Sans MS"/>
              </a:rPr>
              <a:t>cancelled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trips,</a:t>
            </a:r>
            <a:r>
              <a:rPr sz="1400" spc="-1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1073</a:t>
            </a:r>
            <a:r>
              <a:rPr sz="1400" spc="-4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were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spc="-25" dirty="0">
                <a:latin typeface="Comic Sans MS"/>
                <a:cs typeface="Comic Sans MS"/>
              </a:rPr>
              <a:t>for </a:t>
            </a:r>
            <a:r>
              <a:rPr sz="1400" dirty="0">
                <a:latin typeface="Comic Sans MS"/>
                <a:cs typeface="Comic Sans MS"/>
              </a:rPr>
              <a:t>business</a:t>
            </a:r>
            <a:r>
              <a:rPr sz="1400" spc="-4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while</a:t>
            </a:r>
            <a:r>
              <a:rPr sz="1400" spc="-4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the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rest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were</a:t>
            </a:r>
            <a:r>
              <a:rPr sz="1400" spc="-25" dirty="0">
                <a:latin typeface="Comic Sans MS"/>
                <a:cs typeface="Comic Sans MS"/>
              </a:rPr>
              <a:t> for </a:t>
            </a:r>
            <a:r>
              <a:rPr sz="1400" dirty="0">
                <a:latin typeface="Comic Sans MS"/>
                <a:cs typeface="Comic Sans MS"/>
              </a:rPr>
              <a:t>personal</a:t>
            </a:r>
            <a:r>
              <a:rPr sz="1400" spc="-15" dirty="0">
                <a:latin typeface="Comic Sans MS"/>
                <a:cs typeface="Comic Sans MS"/>
              </a:rPr>
              <a:t> </a:t>
            </a:r>
            <a:r>
              <a:rPr sz="1400" spc="-10" dirty="0">
                <a:latin typeface="Comic Sans MS"/>
                <a:cs typeface="Comic Sans MS"/>
              </a:rPr>
              <a:t>reasons.</a:t>
            </a:r>
            <a:endParaRPr sz="14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572500" y="571499"/>
              <a:ext cx="571500" cy="573405"/>
            </a:xfrm>
            <a:custGeom>
              <a:avLst/>
              <a:gdLst/>
              <a:ahLst/>
              <a:cxnLst/>
              <a:rect l="l" t="t" r="r" b="b"/>
              <a:pathLst>
                <a:path w="571500" h="573405">
                  <a:moveTo>
                    <a:pt x="571500" y="0"/>
                  </a:moveTo>
                  <a:lnTo>
                    <a:pt x="0" y="0"/>
                  </a:lnTo>
                  <a:lnTo>
                    <a:pt x="0" y="573024"/>
                  </a:lnTo>
                  <a:lnTo>
                    <a:pt x="571500" y="573024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00D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6072" y="0"/>
              <a:ext cx="570230" cy="571500"/>
            </a:xfrm>
            <a:custGeom>
              <a:avLst/>
              <a:gdLst/>
              <a:ahLst/>
              <a:cxnLst/>
              <a:rect l="l" t="t" r="r" b="b"/>
              <a:pathLst>
                <a:path w="570230" h="571500">
                  <a:moveTo>
                    <a:pt x="569899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69899" y="571500"/>
                  </a:lnTo>
                  <a:lnTo>
                    <a:pt x="569899" y="0"/>
                  </a:lnTo>
                  <a:close/>
                </a:path>
              </a:pathLst>
            </a:custGeom>
            <a:solidFill>
              <a:srgbClr val="085F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47" y="0"/>
              <a:ext cx="573405" cy="571500"/>
            </a:xfrm>
            <a:custGeom>
              <a:avLst/>
              <a:gdLst/>
              <a:ahLst/>
              <a:cxnLst/>
              <a:rect l="l" t="t" r="r" b="b"/>
              <a:pathLst>
                <a:path w="573405" h="571500">
                  <a:moveTo>
                    <a:pt x="573024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73024" y="571500"/>
                  </a:lnTo>
                  <a:lnTo>
                    <a:pt x="573024" y="0"/>
                  </a:lnTo>
                  <a:close/>
                </a:path>
              </a:pathLst>
            </a:custGeom>
            <a:solidFill>
              <a:srgbClr val="00D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569452" y="0"/>
              <a:ext cx="573405" cy="571500"/>
            </a:xfrm>
            <a:custGeom>
              <a:avLst/>
              <a:gdLst/>
              <a:ahLst/>
              <a:cxnLst/>
              <a:rect l="l" t="t" r="r" b="b"/>
              <a:pathLst>
                <a:path w="573404" h="571500">
                  <a:moveTo>
                    <a:pt x="573024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73024" y="571500"/>
                  </a:lnTo>
                  <a:lnTo>
                    <a:pt x="573024" y="0"/>
                  </a:lnTo>
                  <a:close/>
                </a:path>
              </a:pathLst>
            </a:custGeom>
            <a:solidFill>
              <a:srgbClr val="8DED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997952" y="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571500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71500" y="571500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085F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47" y="571499"/>
              <a:ext cx="573405" cy="573405"/>
            </a:xfrm>
            <a:custGeom>
              <a:avLst/>
              <a:gdLst/>
              <a:ahLst/>
              <a:cxnLst/>
              <a:rect l="l" t="t" r="r" b="b"/>
              <a:pathLst>
                <a:path w="573405" h="573405">
                  <a:moveTo>
                    <a:pt x="573024" y="0"/>
                  </a:moveTo>
                  <a:lnTo>
                    <a:pt x="0" y="0"/>
                  </a:lnTo>
                  <a:lnTo>
                    <a:pt x="0" y="573024"/>
                  </a:lnTo>
                  <a:lnTo>
                    <a:pt x="573024" y="573024"/>
                  </a:lnTo>
                  <a:lnTo>
                    <a:pt x="573024" y="0"/>
                  </a:lnTo>
                  <a:close/>
                </a:path>
              </a:pathLst>
            </a:custGeom>
            <a:solidFill>
              <a:srgbClr val="013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46048" y="0"/>
              <a:ext cx="6853555" cy="571500"/>
            </a:xfrm>
            <a:custGeom>
              <a:avLst/>
              <a:gdLst/>
              <a:ahLst/>
              <a:cxnLst/>
              <a:rect l="l" t="t" r="r" b="b"/>
              <a:pathLst>
                <a:path w="6853555" h="571500">
                  <a:moveTo>
                    <a:pt x="569899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69899" y="571500"/>
                  </a:lnTo>
                  <a:lnTo>
                    <a:pt x="569899" y="0"/>
                  </a:lnTo>
                  <a:close/>
                </a:path>
                <a:path w="6853555" h="571500">
                  <a:moveTo>
                    <a:pt x="6853352" y="0"/>
                  </a:moveTo>
                  <a:lnTo>
                    <a:pt x="6283452" y="0"/>
                  </a:lnTo>
                  <a:lnTo>
                    <a:pt x="6283452" y="571500"/>
                  </a:lnTo>
                  <a:lnTo>
                    <a:pt x="6853352" y="571500"/>
                  </a:lnTo>
                  <a:lnTo>
                    <a:pt x="6853352" y="0"/>
                  </a:lnTo>
                  <a:close/>
                </a:path>
              </a:pathLst>
            </a:custGeom>
            <a:solidFill>
              <a:srgbClr val="469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715947" y="0"/>
            <a:ext cx="5715635" cy="645690"/>
          </a:xfrm>
          <a:prstGeom prst="rect">
            <a:avLst/>
          </a:prstGeom>
          <a:solidFill>
            <a:srgbClr val="085FB9"/>
          </a:solidFill>
        </p:spPr>
        <p:txBody>
          <a:bodyPr vert="horz" wrap="square" lIns="0" tIns="2127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75"/>
              </a:spcBef>
            </a:pPr>
            <a:r>
              <a:rPr sz="2800" b="0" u="sng" spc="215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Monthly</a:t>
            </a:r>
            <a:r>
              <a:rPr lang="en-IN" sz="2800" b="0" u="sng" spc="170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, Daily </a:t>
            </a:r>
            <a:r>
              <a:rPr sz="2800" b="0" u="sng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and</a:t>
            </a:r>
            <a:r>
              <a:rPr sz="2800" b="0" u="sng" spc="135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 </a:t>
            </a:r>
            <a:r>
              <a:rPr sz="2800" b="0" u="sng" spc="195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Hourly</a:t>
            </a:r>
            <a:r>
              <a:rPr sz="2800" b="0" u="sng" spc="145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 </a:t>
            </a:r>
            <a:r>
              <a:rPr sz="2800" b="0" u="sng" spc="75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Trips</a:t>
            </a:r>
            <a:endParaRPr sz="2800" dirty="0">
              <a:latin typeface="Arial Narrow"/>
              <a:cs typeface="Arial Narro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584" y="1560652"/>
            <a:ext cx="3679190" cy="1094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524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omic Sans MS"/>
                <a:cs typeface="Comic Sans MS"/>
              </a:rPr>
              <a:t>For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getting</a:t>
            </a:r>
            <a:r>
              <a:rPr sz="1400" spc="-4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the</a:t>
            </a:r>
            <a:r>
              <a:rPr sz="1400" spc="-2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monthly</a:t>
            </a:r>
            <a:r>
              <a:rPr sz="1400" spc="-4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trips,</a:t>
            </a:r>
            <a:r>
              <a:rPr sz="1400" spc="-1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the</a:t>
            </a:r>
            <a:r>
              <a:rPr sz="1400" spc="-40" dirty="0">
                <a:latin typeface="Comic Sans MS"/>
                <a:cs typeface="Comic Sans MS"/>
              </a:rPr>
              <a:t> </a:t>
            </a:r>
            <a:r>
              <a:rPr sz="1400" spc="-10" dirty="0">
                <a:latin typeface="Comic Sans MS"/>
                <a:cs typeface="Comic Sans MS"/>
              </a:rPr>
              <a:t>months </a:t>
            </a:r>
            <a:r>
              <a:rPr sz="1400" dirty="0">
                <a:latin typeface="Comic Sans MS"/>
                <a:cs typeface="Comic Sans MS"/>
              </a:rPr>
              <a:t>has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been</a:t>
            </a:r>
            <a:r>
              <a:rPr sz="1400" spc="-4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extracted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first</a:t>
            </a:r>
            <a:r>
              <a:rPr sz="1400" spc="-1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and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then</a:t>
            </a:r>
            <a:r>
              <a:rPr sz="1400" spc="-2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the</a:t>
            </a:r>
            <a:r>
              <a:rPr sz="1400" spc="-15" dirty="0">
                <a:latin typeface="Comic Sans MS"/>
                <a:cs typeface="Comic Sans MS"/>
              </a:rPr>
              <a:t> </a:t>
            </a:r>
            <a:r>
              <a:rPr sz="1400" spc="-20" dirty="0">
                <a:latin typeface="Comic Sans MS"/>
                <a:cs typeface="Comic Sans MS"/>
              </a:rPr>
              <a:t>same </a:t>
            </a:r>
            <a:r>
              <a:rPr sz="1400" dirty="0">
                <a:latin typeface="Comic Sans MS"/>
                <a:cs typeface="Comic Sans MS"/>
              </a:rPr>
              <a:t>has</a:t>
            </a:r>
            <a:r>
              <a:rPr sz="1400" spc="-1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been</a:t>
            </a:r>
            <a:r>
              <a:rPr sz="1400" spc="-3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plotted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on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a</a:t>
            </a:r>
            <a:r>
              <a:rPr sz="1400" spc="-5" dirty="0">
                <a:latin typeface="Comic Sans MS"/>
                <a:cs typeface="Comic Sans MS"/>
              </a:rPr>
              <a:t> </a:t>
            </a:r>
            <a:r>
              <a:rPr sz="1400" spc="-10" dirty="0">
                <a:latin typeface="Comic Sans MS"/>
                <a:cs typeface="Comic Sans MS"/>
              </a:rPr>
              <a:t>bargraph.</a:t>
            </a:r>
            <a:endParaRPr sz="1400">
              <a:latin typeface="Comic Sans MS"/>
              <a:cs typeface="Comic Sans MS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Comic Sans MS"/>
                <a:cs typeface="Comic Sans MS"/>
              </a:rPr>
              <a:t>It</a:t>
            </a:r>
            <a:r>
              <a:rPr sz="1400" spc="-2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can</a:t>
            </a:r>
            <a:r>
              <a:rPr sz="1400" spc="-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be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seen</a:t>
            </a:r>
            <a:r>
              <a:rPr sz="1400" spc="-1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that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the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maximum</a:t>
            </a:r>
            <a:r>
              <a:rPr sz="1400" spc="-5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trips</a:t>
            </a:r>
            <a:r>
              <a:rPr sz="1400" spc="-15" dirty="0">
                <a:latin typeface="Comic Sans MS"/>
                <a:cs typeface="Comic Sans MS"/>
              </a:rPr>
              <a:t> </a:t>
            </a:r>
            <a:r>
              <a:rPr sz="1400" spc="-20" dirty="0">
                <a:latin typeface="Comic Sans MS"/>
                <a:cs typeface="Comic Sans MS"/>
              </a:rPr>
              <a:t>were </a:t>
            </a:r>
            <a:r>
              <a:rPr sz="1400" dirty="0">
                <a:latin typeface="Comic Sans MS"/>
                <a:cs typeface="Comic Sans MS"/>
              </a:rPr>
              <a:t>made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in</a:t>
            </a:r>
            <a:r>
              <a:rPr sz="1400" spc="-15" dirty="0">
                <a:latin typeface="Comic Sans MS"/>
                <a:cs typeface="Comic Sans MS"/>
              </a:rPr>
              <a:t> </a:t>
            </a:r>
            <a:r>
              <a:rPr sz="1400" spc="-10" dirty="0">
                <a:latin typeface="Comic Sans MS"/>
                <a:cs typeface="Comic Sans MS"/>
              </a:rPr>
              <a:t>December.</a:t>
            </a:r>
            <a:endParaRPr sz="1400">
              <a:latin typeface="Comic Sans MS"/>
              <a:cs typeface="Comic Sans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1312163"/>
            <a:ext cx="9084945" cy="3770629"/>
            <a:chOff x="0" y="1312163"/>
            <a:chExt cx="9084945" cy="3770629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714244"/>
              <a:ext cx="4117847" cy="236829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9768" y="1312163"/>
              <a:ext cx="4844795" cy="36057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572500" y="571499"/>
              <a:ext cx="571500" cy="573405"/>
            </a:xfrm>
            <a:custGeom>
              <a:avLst/>
              <a:gdLst/>
              <a:ahLst/>
              <a:cxnLst/>
              <a:rect l="l" t="t" r="r" b="b"/>
              <a:pathLst>
                <a:path w="571500" h="573405">
                  <a:moveTo>
                    <a:pt x="571500" y="0"/>
                  </a:moveTo>
                  <a:lnTo>
                    <a:pt x="0" y="0"/>
                  </a:lnTo>
                  <a:lnTo>
                    <a:pt x="0" y="573024"/>
                  </a:lnTo>
                  <a:lnTo>
                    <a:pt x="571500" y="573024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00D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6072" y="0"/>
              <a:ext cx="570230" cy="571500"/>
            </a:xfrm>
            <a:custGeom>
              <a:avLst/>
              <a:gdLst/>
              <a:ahLst/>
              <a:cxnLst/>
              <a:rect l="l" t="t" r="r" b="b"/>
              <a:pathLst>
                <a:path w="570230" h="571500">
                  <a:moveTo>
                    <a:pt x="569899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69899" y="571500"/>
                  </a:lnTo>
                  <a:lnTo>
                    <a:pt x="569899" y="0"/>
                  </a:lnTo>
                  <a:close/>
                </a:path>
              </a:pathLst>
            </a:custGeom>
            <a:solidFill>
              <a:srgbClr val="085F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47" y="0"/>
              <a:ext cx="573405" cy="571500"/>
            </a:xfrm>
            <a:custGeom>
              <a:avLst/>
              <a:gdLst/>
              <a:ahLst/>
              <a:cxnLst/>
              <a:rect l="l" t="t" r="r" b="b"/>
              <a:pathLst>
                <a:path w="573405" h="571500">
                  <a:moveTo>
                    <a:pt x="573024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73024" y="571500"/>
                  </a:lnTo>
                  <a:lnTo>
                    <a:pt x="573024" y="0"/>
                  </a:lnTo>
                  <a:close/>
                </a:path>
              </a:pathLst>
            </a:custGeom>
            <a:solidFill>
              <a:srgbClr val="00D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569452" y="0"/>
              <a:ext cx="573405" cy="571500"/>
            </a:xfrm>
            <a:custGeom>
              <a:avLst/>
              <a:gdLst/>
              <a:ahLst/>
              <a:cxnLst/>
              <a:rect l="l" t="t" r="r" b="b"/>
              <a:pathLst>
                <a:path w="573404" h="571500">
                  <a:moveTo>
                    <a:pt x="573024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73024" y="571500"/>
                  </a:lnTo>
                  <a:lnTo>
                    <a:pt x="573024" y="0"/>
                  </a:lnTo>
                  <a:close/>
                </a:path>
              </a:pathLst>
            </a:custGeom>
            <a:solidFill>
              <a:srgbClr val="8DED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997952" y="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571500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71500" y="571500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085F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47" y="571499"/>
              <a:ext cx="573405" cy="573405"/>
            </a:xfrm>
            <a:custGeom>
              <a:avLst/>
              <a:gdLst/>
              <a:ahLst/>
              <a:cxnLst/>
              <a:rect l="l" t="t" r="r" b="b"/>
              <a:pathLst>
                <a:path w="573405" h="573405">
                  <a:moveTo>
                    <a:pt x="573024" y="0"/>
                  </a:moveTo>
                  <a:lnTo>
                    <a:pt x="0" y="0"/>
                  </a:lnTo>
                  <a:lnTo>
                    <a:pt x="0" y="573024"/>
                  </a:lnTo>
                  <a:lnTo>
                    <a:pt x="573024" y="573024"/>
                  </a:lnTo>
                  <a:lnTo>
                    <a:pt x="573024" y="0"/>
                  </a:lnTo>
                  <a:close/>
                </a:path>
              </a:pathLst>
            </a:custGeom>
            <a:solidFill>
              <a:srgbClr val="013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46048" y="0"/>
              <a:ext cx="6853555" cy="571500"/>
            </a:xfrm>
            <a:custGeom>
              <a:avLst/>
              <a:gdLst/>
              <a:ahLst/>
              <a:cxnLst/>
              <a:rect l="l" t="t" r="r" b="b"/>
              <a:pathLst>
                <a:path w="6853555" h="571500">
                  <a:moveTo>
                    <a:pt x="569899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69899" y="571500"/>
                  </a:lnTo>
                  <a:lnTo>
                    <a:pt x="569899" y="0"/>
                  </a:lnTo>
                  <a:close/>
                </a:path>
                <a:path w="6853555" h="571500">
                  <a:moveTo>
                    <a:pt x="6853352" y="0"/>
                  </a:moveTo>
                  <a:lnTo>
                    <a:pt x="6283452" y="0"/>
                  </a:lnTo>
                  <a:lnTo>
                    <a:pt x="6283452" y="571500"/>
                  </a:lnTo>
                  <a:lnTo>
                    <a:pt x="6853352" y="571500"/>
                  </a:lnTo>
                  <a:lnTo>
                    <a:pt x="6853352" y="0"/>
                  </a:lnTo>
                  <a:close/>
                </a:path>
              </a:pathLst>
            </a:custGeom>
            <a:solidFill>
              <a:srgbClr val="469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715947" y="0"/>
            <a:ext cx="5715635" cy="645690"/>
          </a:xfrm>
          <a:prstGeom prst="rect">
            <a:avLst/>
          </a:prstGeom>
          <a:solidFill>
            <a:srgbClr val="085FB9"/>
          </a:solidFill>
        </p:spPr>
        <p:txBody>
          <a:bodyPr vert="horz" wrap="square" lIns="0" tIns="2127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75"/>
              </a:spcBef>
            </a:pPr>
            <a:r>
              <a:rPr sz="2800" b="0" u="sng" spc="215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Monthly</a:t>
            </a:r>
            <a:r>
              <a:rPr lang="en-IN" sz="2800" b="0" u="sng" spc="170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, Daily </a:t>
            </a:r>
            <a:r>
              <a:rPr sz="2800" b="0" u="sng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and</a:t>
            </a:r>
            <a:r>
              <a:rPr sz="2800" b="0" u="sng" spc="135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 </a:t>
            </a:r>
            <a:r>
              <a:rPr sz="2800" b="0" u="sng" spc="195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Hourly</a:t>
            </a:r>
            <a:r>
              <a:rPr sz="2800" b="0" u="sng" spc="145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 </a:t>
            </a:r>
            <a:r>
              <a:rPr sz="2800" b="0" u="sng" spc="75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Trips</a:t>
            </a:r>
            <a:endParaRPr sz="2800" dirty="0">
              <a:latin typeface="Arial Narrow"/>
              <a:cs typeface="Arial Narro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584" y="1560652"/>
            <a:ext cx="3223895" cy="8807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omic Sans MS"/>
                <a:cs typeface="Comic Sans MS"/>
              </a:rPr>
              <a:t>For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getting</a:t>
            </a:r>
            <a:r>
              <a:rPr sz="1400" spc="-4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the</a:t>
            </a:r>
            <a:r>
              <a:rPr sz="1400" spc="-2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hourly</a:t>
            </a:r>
            <a:r>
              <a:rPr sz="1400" spc="-4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trips,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spc="-25" dirty="0">
                <a:latin typeface="Comic Sans MS"/>
                <a:cs typeface="Comic Sans MS"/>
              </a:rPr>
              <a:t>the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Comic Sans MS"/>
                <a:cs typeface="Comic Sans MS"/>
              </a:rPr>
              <a:t>following</a:t>
            </a:r>
            <a:r>
              <a:rPr sz="1400" spc="-2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code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is</a:t>
            </a:r>
            <a:r>
              <a:rPr sz="1400" spc="-10" dirty="0">
                <a:latin typeface="Comic Sans MS"/>
                <a:cs typeface="Comic Sans MS"/>
              </a:rPr>
              <a:t> </a:t>
            </a:r>
            <a:r>
              <a:rPr sz="1400" spc="-20" dirty="0">
                <a:latin typeface="Comic Sans MS"/>
                <a:cs typeface="Comic Sans MS"/>
              </a:rPr>
              <a:t>used.</a:t>
            </a:r>
            <a:endParaRPr sz="1400">
              <a:latin typeface="Comic Sans MS"/>
              <a:cs typeface="Comic Sans MS"/>
            </a:endParaRPr>
          </a:p>
          <a:p>
            <a:pPr marL="12700" marR="5080">
              <a:lnSpc>
                <a:spcPct val="100000"/>
              </a:lnSpc>
            </a:pPr>
            <a:r>
              <a:rPr sz="1400" dirty="0">
                <a:latin typeface="Comic Sans MS"/>
                <a:cs typeface="Comic Sans MS"/>
              </a:rPr>
              <a:t>It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can</a:t>
            </a:r>
            <a:r>
              <a:rPr sz="1400" spc="-1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be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seen</a:t>
            </a:r>
            <a:r>
              <a:rPr sz="1400" spc="-1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that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the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maximum</a:t>
            </a:r>
            <a:r>
              <a:rPr sz="1400" spc="-45" dirty="0">
                <a:latin typeface="Comic Sans MS"/>
                <a:cs typeface="Comic Sans MS"/>
              </a:rPr>
              <a:t> </a:t>
            </a:r>
            <a:r>
              <a:rPr sz="1400" spc="-10" dirty="0">
                <a:latin typeface="Comic Sans MS"/>
                <a:cs typeface="Comic Sans MS"/>
              </a:rPr>
              <a:t>trips </a:t>
            </a:r>
            <a:r>
              <a:rPr sz="1400" dirty="0">
                <a:latin typeface="Comic Sans MS"/>
                <a:cs typeface="Comic Sans MS"/>
              </a:rPr>
              <a:t>were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made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around</a:t>
            </a:r>
            <a:r>
              <a:rPr sz="1400" spc="-2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3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spc="-25" dirty="0">
                <a:latin typeface="Comic Sans MS"/>
                <a:cs typeface="Comic Sans MS"/>
              </a:rPr>
              <a:t>pm</a:t>
            </a:r>
            <a:endParaRPr sz="1400">
              <a:latin typeface="Comic Sans MS"/>
              <a:cs typeface="Comic Sans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82879" y="1144524"/>
            <a:ext cx="8735695" cy="3916679"/>
            <a:chOff x="182879" y="1144524"/>
            <a:chExt cx="8735695" cy="3916679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49979" y="1144524"/>
              <a:ext cx="5268468" cy="391667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879" y="3508247"/>
              <a:ext cx="3413760" cy="11582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572500" y="571499"/>
              <a:ext cx="571500" cy="573405"/>
            </a:xfrm>
            <a:custGeom>
              <a:avLst/>
              <a:gdLst/>
              <a:ahLst/>
              <a:cxnLst/>
              <a:rect l="l" t="t" r="r" b="b"/>
              <a:pathLst>
                <a:path w="571500" h="573405">
                  <a:moveTo>
                    <a:pt x="571500" y="0"/>
                  </a:moveTo>
                  <a:lnTo>
                    <a:pt x="0" y="0"/>
                  </a:lnTo>
                  <a:lnTo>
                    <a:pt x="0" y="573024"/>
                  </a:lnTo>
                  <a:lnTo>
                    <a:pt x="571500" y="573024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00D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6072" y="0"/>
              <a:ext cx="570230" cy="571500"/>
            </a:xfrm>
            <a:custGeom>
              <a:avLst/>
              <a:gdLst/>
              <a:ahLst/>
              <a:cxnLst/>
              <a:rect l="l" t="t" r="r" b="b"/>
              <a:pathLst>
                <a:path w="570230" h="571500">
                  <a:moveTo>
                    <a:pt x="569899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69899" y="571500"/>
                  </a:lnTo>
                  <a:lnTo>
                    <a:pt x="569899" y="0"/>
                  </a:lnTo>
                  <a:close/>
                </a:path>
              </a:pathLst>
            </a:custGeom>
            <a:solidFill>
              <a:srgbClr val="085F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47" y="0"/>
              <a:ext cx="573405" cy="571500"/>
            </a:xfrm>
            <a:custGeom>
              <a:avLst/>
              <a:gdLst/>
              <a:ahLst/>
              <a:cxnLst/>
              <a:rect l="l" t="t" r="r" b="b"/>
              <a:pathLst>
                <a:path w="573405" h="571500">
                  <a:moveTo>
                    <a:pt x="573024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73024" y="571500"/>
                  </a:lnTo>
                  <a:lnTo>
                    <a:pt x="573024" y="0"/>
                  </a:lnTo>
                  <a:close/>
                </a:path>
              </a:pathLst>
            </a:custGeom>
            <a:solidFill>
              <a:srgbClr val="00D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569452" y="0"/>
              <a:ext cx="573405" cy="571500"/>
            </a:xfrm>
            <a:custGeom>
              <a:avLst/>
              <a:gdLst/>
              <a:ahLst/>
              <a:cxnLst/>
              <a:rect l="l" t="t" r="r" b="b"/>
              <a:pathLst>
                <a:path w="573404" h="571500">
                  <a:moveTo>
                    <a:pt x="573024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73024" y="571500"/>
                  </a:lnTo>
                  <a:lnTo>
                    <a:pt x="573024" y="0"/>
                  </a:lnTo>
                  <a:close/>
                </a:path>
              </a:pathLst>
            </a:custGeom>
            <a:solidFill>
              <a:srgbClr val="8DED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997952" y="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571500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71500" y="571500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085F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47" y="571499"/>
              <a:ext cx="573405" cy="573405"/>
            </a:xfrm>
            <a:custGeom>
              <a:avLst/>
              <a:gdLst/>
              <a:ahLst/>
              <a:cxnLst/>
              <a:rect l="l" t="t" r="r" b="b"/>
              <a:pathLst>
                <a:path w="573405" h="573405">
                  <a:moveTo>
                    <a:pt x="573024" y="0"/>
                  </a:moveTo>
                  <a:lnTo>
                    <a:pt x="0" y="0"/>
                  </a:lnTo>
                  <a:lnTo>
                    <a:pt x="0" y="573024"/>
                  </a:lnTo>
                  <a:lnTo>
                    <a:pt x="573024" y="573024"/>
                  </a:lnTo>
                  <a:lnTo>
                    <a:pt x="573024" y="0"/>
                  </a:lnTo>
                  <a:close/>
                </a:path>
              </a:pathLst>
            </a:custGeom>
            <a:solidFill>
              <a:srgbClr val="013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46048" y="0"/>
              <a:ext cx="6853555" cy="571500"/>
            </a:xfrm>
            <a:custGeom>
              <a:avLst/>
              <a:gdLst/>
              <a:ahLst/>
              <a:cxnLst/>
              <a:rect l="l" t="t" r="r" b="b"/>
              <a:pathLst>
                <a:path w="6853555" h="571500">
                  <a:moveTo>
                    <a:pt x="569899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69899" y="571500"/>
                  </a:lnTo>
                  <a:lnTo>
                    <a:pt x="569899" y="0"/>
                  </a:lnTo>
                  <a:close/>
                </a:path>
                <a:path w="6853555" h="571500">
                  <a:moveTo>
                    <a:pt x="6853352" y="0"/>
                  </a:moveTo>
                  <a:lnTo>
                    <a:pt x="6283452" y="0"/>
                  </a:lnTo>
                  <a:lnTo>
                    <a:pt x="6283452" y="571500"/>
                  </a:lnTo>
                  <a:lnTo>
                    <a:pt x="6853352" y="571500"/>
                  </a:lnTo>
                  <a:lnTo>
                    <a:pt x="6853352" y="0"/>
                  </a:lnTo>
                  <a:close/>
                </a:path>
              </a:pathLst>
            </a:custGeom>
            <a:solidFill>
              <a:srgbClr val="469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715947" y="0"/>
            <a:ext cx="5715635" cy="645690"/>
          </a:xfrm>
          <a:prstGeom prst="rect">
            <a:avLst/>
          </a:prstGeom>
          <a:solidFill>
            <a:srgbClr val="085FB9"/>
          </a:solidFill>
        </p:spPr>
        <p:txBody>
          <a:bodyPr vert="horz" wrap="square" lIns="0" tIns="2127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75"/>
              </a:spcBef>
            </a:pPr>
            <a:r>
              <a:rPr sz="2800" b="0" u="sng" spc="215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Monthly</a:t>
            </a:r>
            <a:r>
              <a:rPr lang="en-IN" sz="2800" b="0" u="sng" spc="170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, Daily </a:t>
            </a:r>
            <a:r>
              <a:rPr sz="2800" b="0" u="sng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and</a:t>
            </a:r>
            <a:r>
              <a:rPr sz="2800" b="0" u="sng" spc="135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 </a:t>
            </a:r>
            <a:r>
              <a:rPr sz="2800" b="0" u="sng" spc="195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Hourly</a:t>
            </a:r>
            <a:r>
              <a:rPr sz="2800" b="0" u="sng" spc="145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 </a:t>
            </a:r>
            <a:r>
              <a:rPr sz="2800" b="0" u="sng" spc="75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Trips</a:t>
            </a:r>
            <a:endParaRPr sz="2800" dirty="0">
              <a:latin typeface="Arial Narrow"/>
              <a:cs typeface="Arial Narro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584" y="1560652"/>
            <a:ext cx="3223895" cy="1521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omic Sans MS"/>
                <a:cs typeface="Comic Sans MS"/>
              </a:rPr>
              <a:t>For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getting</a:t>
            </a:r>
            <a:r>
              <a:rPr sz="1400" spc="-4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the</a:t>
            </a:r>
            <a:r>
              <a:rPr sz="1400" spc="-25" dirty="0">
                <a:latin typeface="Comic Sans MS"/>
                <a:cs typeface="Comic Sans MS"/>
              </a:rPr>
              <a:t> </a:t>
            </a:r>
            <a:r>
              <a:rPr lang="en-IN" sz="1400" spc="-25" dirty="0">
                <a:latin typeface="Comic Sans MS"/>
                <a:cs typeface="Comic Sans MS"/>
              </a:rPr>
              <a:t>daily</a:t>
            </a:r>
            <a:r>
              <a:rPr sz="1400" spc="-4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trips</a:t>
            </a:r>
            <a:r>
              <a:rPr lang="en-IN" sz="1400" dirty="0">
                <a:latin typeface="Comic Sans MS"/>
                <a:cs typeface="Comic Sans MS"/>
              </a:rPr>
              <a:t>, i.e., the number of trips taken for each day of the week,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spc="-25" dirty="0">
                <a:latin typeface="Comic Sans MS"/>
                <a:cs typeface="Comic Sans MS"/>
              </a:rPr>
              <a:t>the</a:t>
            </a:r>
            <a:endParaRPr sz="1400" dirty="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Comic Sans MS"/>
                <a:cs typeface="Comic Sans MS"/>
              </a:rPr>
              <a:t>following</a:t>
            </a:r>
            <a:r>
              <a:rPr sz="1400" spc="-2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cod</a:t>
            </a:r>
            <a:r>
              <a:rPr lang="en-IN" sz="1400" dirty="0">
                <a:latin typeface="Comic Sans MS"/>
                <a:cs typeface="Comic Sans MS"/>
              </a:rPr>
              <a:t>s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lang="en-IN" sz="1400" spc="-30" dirty="0">
                <a:latin typeface="Comic Sans MS"/>
                <a:cs typeface="Comic Sans MS"/>
              </a:rPr>
              <a:t>are</a:t>
            </a:r>
            <a:r>
              <a:rPr sz="1400" spc="-10" dirty="0">
                <a:latin typeface="Comic Sans MS"/>
                <a:cs typeface="Comic Sans MS"/>
              </a:rPr>
              <a:t> </a:t>
            </a:r>
            <a:r>
              <a:rPr sz="1400" spc="-20" dirty="0">
                <a:latin typeface="Comic Sans MS"/>
                <a:cs typeface="Comic Sans MS"/>
              </a:rPr>
              <a:t>used.</a:t>
            </a:r>
            <a:endParaRPr sz="1400" dirty="0">
              <a:latin typeface="Comic Sans MS"/>
              <a:cs typeface="Comic Sans MS"/>
            </a:endParaRPr>
          </a:p>
          <a:p>
            <a:pPr marL="12700" marR="5080">
              <a:lnSpc>
                <a:spcPct val="100000"/>
              </a:lnSpc>
            </a:pPr>
            <a:r>
              <a:rPr sz="1400" dirty="0">
                <a:latin typeface="Comic Sans MS"/>
                <a:cs typeface="Comic Sans MS"/>
              </a:rPr>
              <a:t>It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can</a:t>
            </a:r>
            <a:r>
              <a:rPr sz="1400" spc="-1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be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seen</a:t>
            </a:r>
            <a:r>
              <a:rPr sz="1400" spc="-1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that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the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maximum</a:t>
            </a:r>
            <a:r>
              <a:rPr sz="1400" spc="-45" dirty="0">
                <a:latin typeface="Comic Sans MS"/>
                <a:cs typeface="Comic Sans MS"/>
              </a:rPr>
              <a:t> </a:t>
            </a:r>
            <a:r>
              <a:rPr sz="1400" spc="-10" dirty="0">
                <a:latin typeface="Comic Sans MS"/>
                <a:cs typeface="Comic Sans MS"/>
              </a:rPr>
              <a:t>trips </a:t>
            </a:r>
            <a:r>
              <a:rPr sz="1400" dirty="0">
                <a:latin typeface="Comic Sans MS"/>
                <a:cs typeface="Comic Sans MS"/>
              </a:rPr>
              <a:t>were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made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lang="en-IN" sz="1400" spc="-30" dirty="0">
                <a:latin typeface="Comic Sans MS"/>
                <a:cs typeface="Comic Sans MS"/>
              </a:rPr>
              <a:t>on Mondays, followed by Sunday.</a:t>
            </a:r>
            <a:endParaRPr sz="1400" dirty="0">
              <a:latin typeface="Comic Sans MS"/>
              <a:cs typeface="Comic Sans M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6D1C10B-E710-342B-D2EA-3F6B33EDA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71" y="3157566"/>
            <a:ext cx="2740152" cy="1827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30961B-E104-61E9-D26D-931B8C0B8F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796" y="1222300"/>
            <a:ext cx="4650435" cy="347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288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15947" y="0"/>
            <a:ext cx="5715635" cy="1144905"/>
          </a:xfrm>
          <a:prstGeom prst="rect">
            <a:avLst/>
          </a:prstGeom>
          <a:solidFill>
            <a:srgbClr val="085FB9"/>
          </a:solidFill>
        </p:spPr>
        <p:txBody>
          <a:bodyPr vert="horz" wrap="square" lIns="0" tIns="2127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75"/>
              </a:spcBef>
            </a:pPr>
            <a:r>
              <a:rPr sz="2800" u="sng" spc="8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Trips </a:t>
            </a:r>
            <a:r>
              <a:rPr sz="2800" u="sng" spc="3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for</a:t>
            </a:r>
            <a:r>
              <a:rPr sz="2800" u="sng" spc="9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 </a:t>
            </a:r>
            <a:r>
              <a:rPr sz="2800" u="sng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each</a:t>
            </a:r>
            <a:r>
              <a:rPr sz="2800" u="sng" spc="9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 </a:t>
            </a:r>
            <a:r>
              <a:rPr sz="2800" u="sng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purpose</a:t>
            </a:r>
            <a:endParaRPr sz="2800">
              <a:latin typeface="Arial Narrow"/>
              <a:cs typeface="Arial Narrow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79119" y="1143000"/>
            <a:ext cx="8562975" cy="3943350"/>
            <a:chOff x="579119" y="1143000"/>
            <a:chExt cx="8562975" cy="39433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9119" y="3962396"/>
              <a:ext cx="3239262" cy="11239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4359" y="2877311"/>
              <a:ext cx="3211067" cy="109575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44111" y="1143000"/>
              <a:ext cx="5197601" cy="387172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30225" y="1625854"/>
            <a:ext cx="3304540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omic Sans MS"/>
                <a:cs typeface="Comic Sans MS"/>
              </a:rPr>
              <a:t>From</a:t>
            </a:r>
            <a:r>
              <a:rPr sz="1400" spc="-1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the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graph,</a:t>
            </a:r>
            <a:r>
              <a:rPr sz="1400" spc="-3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it</a:t>
            </a:r>
            <a:r>
              <a:rPr sz="1400" spc="-1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can</a:t>
            </a:r>
            <a:r>
              <a:rPr sz="1400" spc="-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be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seen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that</a:t>
            </a:r>
            <a:r>
              <a:rPr sz="1400" spc="-15" dirty="0">
                <a:latin typeface="Comic Sans MS"/>
                <a:cs typeface="Comic Sans MS"/>
              </a:rPr>
              <a:t> </a:t>
            </a:r>
            <a:r>
              <a:rPr sz="1400" spc="-25" dirty="0">
                <a:latin typeface="Comic Sans MS"/>
                <a:cs typeface="Comic Sans MS"/>
              </a:rPr>
              <a:t>the </a:t>
            </a:r>
            <a:r>
              <a:rPr sz="1400" dirty="0">
                <a:latin typeface="Comic Sans MS"/>
                <a:cs typeface="Comic Sans MS"/>
              </a:rPr>
              <a:t>maximum</a:t>
            </a:r>
            <a:r>
              <a:rPr sz="1400" spc="-5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trips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were</a:t>
            </a:r>
            <a:r>
              <a:rPr sz="1400" spc="-2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made</a:t>
            </a:r>
            <a:r>
              <a:rPr sz="1400" spc="-3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for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spc="-10" dirty="0">
                <a:latin typeface="Comic Sans MS"/>
                <a:cs typeface="Comic Sans MS"/>
              </a:rPr>
              <a:t>meeting purposes.</a:t>
            </a:r>
            <a:endParaRPr sz="14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001000" y="-1523"/>
            <a:ext cx="1140460" cy="1716405"/>
            <a:chOff x="8001000" y="-1523"/>
            <a:chExt cx="1140460" cy="1716405"/>
          </a:xfrm>
        </p:grpSpPr>
        <p:sp>
          <p:nvSpPr>
            <p:cNvPr id="3" name="object 3"/>
            <p:cNvSpPr/>
            <p:nvPr/>
          </p:nvSpPr>
          <p:spPr>
            <a:xfrm>
              <a:off x="8001000" y="1523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571500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71500" y="571500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469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572626" y="-1523"/>
              <a:ext cx="568960" cy="574675"/>
            </a:xfrm>
            <a:custGeom>
              <a:avLst/>
              <a:gdLst/>
              <a:ahLst/>
              <a:cxnLst/>
              <a:rect l="l" t="t" r="r" b="b"/>
              <a:pathLst>
                <a:path w="568959" h="574675">
                  <a:moveTo>
                    <a:pt x="568375" y="0"/>
                  </a:moveTo>
                  <a:lnTo>
                    <a:pt x="0" y="0"/>
                  </a:lnTo>
                  <a:lnTo>
                    <a:pt x="0" y="574548"/>
                  </a:lnTo>
                  <a:lnTo>
                    <a:pt x="568375" y="574548"/>
                  </a:lnTo>
                  <a:lnTo>
                    <a:pt x="568375" y="0"/>
                  </a:lnTo>
                  <a:close/>
                </a:path>
              </a:pathLst>
            </a:custGeom>
            <a:solidFill>
              <a:srgbClr val="013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572626" y="573036"/>
              <a:ext cx="568960" cy="571500"/>
            </a:xfrm>
            <a:custGeom>
              <a:avLst/>
              <a:gdLst/>
              <a:ahLst/>
              <a:cxnLst/>
              <a:rect l="l" t="t" r="r" b="b"/>
              <a:pathLst>
                <a:path w="568959" h="571500">
                  <a:moveTo>
                    <a:pt x="568375" y="0"/>
                  </a:moveTo>
                  <a:lnTo>
                    <a:pt x="0" y="0"/>
                  </a:lnTo>
                  <a:lnTo>
                    <a:pt x="0" y="571360"/>
                  </a:lnTo>
                  <a:lnTo>
                    <a:pt x="568375" y="571360"/>
                  </a:lnTo>
                  <a:lnTo>
                    <a:pt x="568375" y="0"/>
                  </a:lnTo>
                  <a:close/>
                </a:path>
              </a:pathLst>
            </a:custGeom>
            <a:solidFill>
              <a:srgbClr val="00D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001000" y="1144473"/>
              <a:ext cx="573405" cy="570230"/>
            </a:xfrm>
            <a:custGeom>
              <a:avLst/>
              <a:gdLst/>
              <a:ahLst/>
              <a:cxnLst/>
              <a:rect l="l" t="t" r="r" b="b"/>
              <a:pathLst>
                <a:path w="573404" h="570230">
                  <a:moveTo>
                    <a:pt x="573024" y="0"/>
                  </a:moveTo>
                  <a:lnTo>
                    <a:pt x="0" y="0"/>
                  </a:lnTo>
                  <a:lnTo>
                    <a:pt x="0" y="569899"/>
                  </a:lnTo>
                  <a:lnTo>
                    <a:pt x="573024" y="569899"/>
                  </a:lnTo>
                  <a:lnTo>
                    <a:pt x="573024" y="0"/>
                  </a:lnTo>
                  <a:close/>
                </a:path>
              </a:pathLst>
            </a:custGeom>
            <a:solidFill>
              <a:srgbClr val="8DED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01000" y="571525"/>
              <a:ext cx="1140460" cy="1141730"/>
            </a:xfrm>
            <a:custGeom>
              <a:avLst/>
              <a:gdLst/>
              <a:ahLst/>
              <a:cxnLst/>
              <a:rect l="l" t="t" r="r" b="b"/>
              <a:pathLst>
                <a:path w="1140459" h="1141730">
                  <a:moveTo>
                    <a:pt x="571500" y="0"/>
                  </a:moveTo>
                  <a:lnTo>
                    <a:pt x="0" y="0"/>
                  </a:lnTo>
                  <a:lnTo>
                    <a:pt x="0" y="572871"/>
                  </a:lnTo>
                  <a:lnTo>
                    <a:pt x="571500" y="572871"/>
                  </a:lnTo>
                  <a:lnTo>
                    <a:pt x="571500" y="0"/>
                  </a:lnTo>
                  <a:close/>
                </a:path>
                <a:path w="1140459" h="1141730">
                  <a:moveTo>
                    <a:pt x="1140002" y="571423"/>
                  </a:moveTo>
                  <a:lnTo>
                    <a:pt x="571627" y="571423"/>
                  </a:lnTo>
                  <a:lnTo>
                    <a:pt x="571627" y="1141323"/>
                  </a:lnTo>
                  <a:lnTo>
                    <a:pt x="1140002" y="1141323"/>
                  </a:lnTo>
                  <a:lnTo>
                    <a:pt x="1140002" y="571423"/>
                  </a:lnTo>
                  <a:close/>
                </a:path>
              </a:pathLst>
            </a:custGeom>
            <a:solidFill>
              <a:srgbClr val="085F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8572627" y="3426015"/>
            <a:ext cx="573405" cy="571500"/>
          </a:xfrm>
          <a:custGeom>
            <a:avLst/>
            <a:gdLst/>
            <a:ahLst/>
            <a:cxnLst/>
            <a:rect l="l" t="t" r="r" b="b"/>
            <a:pathLst>
              <a:path w="573404" h="571500">
                <a:moveTo>
                  <a:pt x="572884" y="0"/>
                </a:moveTo>
                <a:lnTo>
                  <a:pt x="0" y="0"/>
                </a:lnTo>
                <a:lnTo>
                  <a:pt x="0" y="571360"/>
                </a:lnTo>
                <a:lnTo>
                  <a:pt x="572884" y="571360"/>
                </a:lnTo>
                <a:lnTo>
                  <a:pt x="572884" y="0"/>
                </a:lnTo>
                <a:close/>
              </a:path>
            </a:pathLst>
          </a:custGeom>
          <a:solidFill>
            <a:srgbClr val="8DED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72627" y="4569020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571360" y="0"/>
                </a:moveTo>
                <a:lnTo>
                  <a:pt x="0" y="0"/>
                </a:lnTo>
                <a:lnTo>
                  <a:pt x="0" y="571360"/>
                </a:lnTo>
                <a:lnTo>
                  <a:pt x="571360" y="571360"/>
                </a:lnTo>
                <a:lnTo>
                  <a:pt x="571360" y="0"/>
                </a:lnTo>
                <a:close/>
              </a:path>
            </a:pathLst>
          </a:custGeom>
          <a:solidFill>
            <a:srgbClr val="013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72500" y="2855976"/>
            <a:ext cx="570230" cy="570230"/>
          </a:xfrm>
          <a:custGeom>
            <a:avLst/>
            <a:gdLst/>
            <a:ahLst/>
            <a:cxnLst/>
            <a:rect l="l" t="t" r="r" b="b"/>
            <a:pathLst>
              <a:path w="570229" h="570229">
                <a:moveTo>
                  <a:pt x="569976" y="0"/>
                </a:moveTo>
                <a:lnTo>
                  <a:pt x="0" y="0"/>
                </a:lnTo>
                <a:lnTo>
                  <a:pt x="0" y="569976"/>
                </a:lnTo>
                <a:lnTo>
                  <a:pt x="569976" y="569976"/>
                </a:lnTo>
                <a:lnTo>
                  <a:pt x="569976" y="0"/>
                </a:lnTo>
                <a:close/>
              </a:path>
            </a:pathLst>
          </a:custGeom>
          <a:solidFill>
            <a:srgbClr val="469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999476" y="4568951"/>
            <a:ext cx="573405" cy="571500"/>
          </a:xfrm>
          <a:custGeom>
            <a:avLst/>
            <a:gdLst/>
            <a:ahLst/>
            <a:cxnLst/>
            <a:rect l="l" t="t" r="r" b="b"/>
            <a:pathLst>
              <a:path w="573404" h="571500">
                <a:moveTo>
                  <a:pt x="573024" y="0"/>
                </a:moveTo>
                <a:lnTo>
                  <a:pt x="0" y="0"/>
                </a:lnTo>
                <a:lnTo>
                  <a:pt x="0" y="571500"/>
                </a:lnTo>
                <a:lnTo>
                  <a:pt x="573024" y="571500"/>
                </a:lnTo>
                <a:lnTo>
                  <a:pt x="573024" y="0"/>
                </a:lnTo>
                <a:close/>
              </a:path>
            </a:pathLst>
          </a:custGeom>
          <a:solidFill>
            <a:srgbClr val="00D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72627" y="1712988"/>
            <a:ext cx="571500" cy="573405"/>
          </a:xfrm>
          <a:custGeom>
            <a:avLst/>
            <a:gdLst/>
            <a:ahLst/>
            <a:cxnLst/>
            <a:rect l="l" t="t" r="r" b="b"/>
            <a:pathLst>
              <a:path w="571500" h="573405">
                <a:moveTo>
                  <a:pt x="571360" y="0"/>
                </a:moveTo>
                <a:lnTo>
                  <a:pt x="0" y="0"/>
                </a:lnTo>
                <a:lnTo>
                  <a:pt x="0" y="572884"/>
                </a:lnTo>
                <a:lnTo>
                  <a:pt x="571360" y="572884"/>
                </a:lnTo>
                <a:lnTo>
                  <a:pt x="571360" y="0"/>
                </a:lnTo>
                <a:close/>
              </a:path>
            </a:pathLst>
          </a:custGeom>
          <a:solidFill>
            <a:srgbClr val="00D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04596" y="1495425"/>
            <a:ext cx="6539230" cy="9347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u="sng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Declaration:</a:t>
            </a:r>
            <a:endParaRPr sz="1400">
              <a:latin typeface="Times New Roman"/>
              <a:cs typeface="Times New Roman"/>
            </a:endParaRPr>
          </a:p>
          <a:p>
            <a:pPr marL="12700" marR="5080">
              <a:lnSpc>
                <a:spcPct val="97500"/>
              </a:lnSpc>
              <a:spcBef>
                <a:spcPts val="1260"/>
              </a:spcBef>
            </a:pPr>
            <a:r>
              <a:rPr sz="1200" dirty="0">
                <a:latin typeface="Times New Roman"/>
                <a:cs typeface="Times New Roman"/>
              </a:rPr>
              <a:t>I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declare</a:t>
            </a:r>
            <a:r>
              <a:rPr sz="1200" spc="3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that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this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Assignment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my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individual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work.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 have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not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copied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it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from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any other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student’s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work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spc="-35" dirty="0">
                <a:latin typeface="Times New Roman"/>
                <a:cs typeface="Times New Roman"/>
              </a:rPr>
              <a:t>or </a:t>
            </a:r>
            <a:r>
              <a:rPr sz="1200" dirty="0">
                <a:latin typeface="Times New Roman"/>
                <a:cs typeface="Times New Roman"/>
              </a:rPr>
              <a:t>from any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other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source except</a:t>
            </a:r>
            <a:r>
              <a:rPr sz="1200" spc="2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where due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acknowledgement</a:t>
            </a:r>
            <a:r>
              <a:rPr sz="1200" spc="5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is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made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explicitly in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the text,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nor has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any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20" dirty="0">
                <a:latin typeface="Times New Roman"/>
                <a:cs typeface="Times New Roman"/>
              </a:rPr>
              <a:t>part </a:t>
            </a:r>
            <a:r>
              <a:rPr sz="1200" dirty="0">
                <a:latin typeface="Times New Roman"/>
                <a:cs typeface="Times New Roman"/>
              </a:rPr>
              <a:t>been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written for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me by any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other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person.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0" y="0"/>
            <a:ext cx="8001000" cy="1144905"/>
          </a:xfrm>
          <a:custGeom>
            <a:avLst/>
            <a:gdLst/>
            <a:ahLst/>
            <a:cxnLst/>
            <a:rect l="l" t="t" r="r" b="b"/>
            <a:pathLst>
              <a:path w="8001000" h="1144905">
                <a:moveTo>
                  <a:pt x="8001000" y="0"/>
                </a:moveTo>
                <a:lnTo>
                  <a:pt x="0" y="0"/>
                </a:lnTo>
                <a:lnTo>
                  <a:pt x="0" y="1144524"/>
                </a:lnTo>
                <a:lnTo>
                  <a:pt x="8001000" y="1144524"/>
                </a:lnTo>
                <a:lnTo>
                  <a:pt x="8001000" y="0"/>
                </a:lnTo>
                <a:close/>
              </a:path>
            </a:pathLst>
          </a:custGeom>
          <a:solidFill>
            <a:srgbClr val="013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690168" y="405129"/>
            <a:ext cx="661733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145" dirty="0">
                <a:latin typeface="Cambria"/>
                <a:cs typeface="Cambria"/>
              </a:rPr>
              <a:t>Student</a:t>
            </a:r>
            <a:r>
              <a:rPr b="0" spc="-25" dirty="0">
                <a:latin typeface="Cambria"/>
                <a:cs typeface="Cambria"/>
              </a:rPr>
              <a:t> </a:t>
            </a:r>
            <a:r>
              <a:rPr b="0" spc="-100" dirty="0">
                <a:latin typeface="Cambria"/>
                <a:cs typeface="Cambria"/>
              </a:rPr>
              <a:t>Declaration</a:t>
            </a:r>
            <a:r>
              <a:rPr b="0" spc="-15" dirty="0">
                <a:latin typeface="Cambria"/>
                <a:cs typeface="Cambria"/>
              </a:rPr>
              <a:t> </a:t>
            </a:r>
            <a:r>
              <a:rPr b="0" spc="-355" dirty="0">
                <a:latin typeface="Cambria"/>
                <a:cs typeface="Cambria"/>
              </a:rPr>
              <a:t>And</a:t>
            </a:r>
            <a:r>
              <a:rPr b="0" spc="190" dirty="0">
                <a:latin typeface="Cambria"/>
                <a:cs typeface="Cambria"/>
              </a:rPr>
              <a:t> </a:t>
            </a:r>
            <a:r>
              <a:rPr b="0" spc="-30" dirty="0">
                <a:latin typeface="Cambria"/>
                <a:cs typeface="Cambria"/>
              </a:rPr>
              <a:t>Teacher’s</a:t>
            </a:r>
            <a:r>
              <a:rPr b="0" spc="45" dirty="0">
                <a:latin typeface="Cambria"/>
                <a:cs typeface="Cambria"/>
              </a:rPr>
              <a:t> </a:t>
            </a:r>
            <a:r>
              <a:rPr b="0" spc="-180" dirty="0">
                <a:latin typeface="Cambria"/>
                <a:cs typeface="Cambria"/>
              </a:rPr>
              <a:t>Remarks</a:t>
            </a: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28544" y="2330195"/>
            <a:ext cx="949452" cy="483107"/>
          </a:xfrm>
          <a:prstGeom prst="rect">
            <a:avLst/>
          </a:prstGeom>
        </p:spPr>
      </p:pic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167460" y="3363326"/>
          <a:ext cx="7423784" cy="12572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4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45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45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42315">
                <a:tc>
                  <a:txBody>
                    <a:bodyPr/>
                    <a:lstStyle/>
                    <a:p>
                      <a:pPr marL="445134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General</a:t>
                      </a:r>
                      <a:r>
                        <a:rPr sz="120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10" dirty="0">
                          <a:latin typeface="Arial"/>
                          <a:cs typeface="Arial"/>
                        </a:rPr>
                        <a:t>Observations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621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Suggestions for</a:t>
                      </a:r>
                      <a:r>
                        <a:rPr sz="1200" b="1" spc="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10" dirty="0">
                          <a:latin typeface="Arial"/>
                          <a:cs typeface="Arial"/>
                        </a:rPr>
                        <a:t>Improvement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9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200" b="1" dirty="0">
                          <a:latin typeface="Arial"/>
                          <a:cs typeface="Arial"/>
                        </a:rPr>
                        <a:t>Best</a:t>
                      </a:r>
                      <a:r>
                        <a:rPr sz="120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Part</a:t>
                      </a:r>
                      <a:r>
                        <a:rPr sz="120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of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the</a:t>
                      </a:r>
                      <a:r>
                        <a:rPr sz="1200" b="1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10" dirty="0">
                          <a:latin typeface="Arial"/>
                          <a:cs typeface="Arial"/>
                        </a:rPr>
                        <a:t>Assignment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498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object 18"/>
          <p:cNvSpPr txBox="1"/>
          <p:nvPr/>
        </p:nvSpPr>
        <p:spPr>
          <a:xfrm>
            <a:off x="144576" y="3008757"/>
            <a:ext cx="230060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Evaluator’s</a:t>
            </a:r>
            <a:r>
              <a:rPr sz="1400" u="heavy" spc="-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Signature</a:t>
            </a:r>
            <a:r>
              <a:rPr sz="1400" u="heavy" spc="-5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4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and</a:t>
            </a:r>
            <a:r>
              <a:rPr sz="1400" u="heavy" spc="-3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1400" u="heavy" spc="-10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Date: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4576" y="4716271"/>
            <a:ext cx="26479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34615" algn="l"/>
              </a:tabLst>
            </a:pPr>
            <a:r>
              <a:rPr sz="1400" dirty="0">
                <a:latin typeface="Times New Roman"/>
                <a:cs typeface="Times New Roman"/>
              </a:rPr>
              <a:t>Marks Obtained: </a:t>
            </a:r>
            <a:r>
              <a:rPr sz="14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936872" y="4716271"/>
            <a:ext cx="21901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76780" algn="l"/>
              </a:tabLst>
            </a:pPr>
            <a:r>
              <a:rPr sz="1400" dirty="0">
                <a:latin typeface="Times New Roman"/>
                <a:cs typeface="Times New Roman"/>
              </a:rPr>
              <a:t>Max. Marks: </a:t>
            </a:r>
            <a:r>
              <a:rPr sz="14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572500" y="571499"/>
              <a:ext cx="571500" cy="573405"/>
            </a:xfrm>
            <a:custGeom>
              <a:avLst/>
              <a:gdLst/>
              <a:ahLst/>
              <a:cxnLst/>
              <a:rect l="l" t="t" r="r" b="b"/>
              <a:pathLst>
                <a:path w="571500" h="573405">
                  <a:moveTo>
                    <a:pt x="571500" y="0"/>
                  </a:moveTo>
                  <a:lnTo>
                    <a:pt x="0" y="0"/>
                  </a:lnTo>
                  <a:lnTo>
                    <a:pt x="0" y="573024"/>
                  </a:lnTo>
                  <a:lnTo>
                    <a:pt x="571500" y="573024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00D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6072" y="0"/>
              <a:ext cx="570230" cy="571500"/>
            </a:xfrm>
            <a:custGeom>
              <a:avLst/>
              <a:gdLst/>
              <a:ahLst/>
              <a:cxnLst/>
              <a:rect l="l" t="t" r="r" b="b"/>
              <a:pathLst>
                <a:path w="570230" h="571500">
                  <a:moveTo>
                    <a:pt x="569899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69899" y="571500"/>
                  </a:lnTo>
                  <a:lnTo>
                    <a:pt x="569899" y="0"/>
                  </a:lnTo>
                  <a:close/>
                </a:path>
              </a:pathLst>
            </a:custGeom>
            <a:solidFill>
              <a:srgbClr val="085F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47" y="0"/>
              <a:ext cx="573405" cy="571500"/>
            </a:xfrm>
            <a:custGeom>
              <a:avLst/>
              <a:gdLst/>
              <a:ahLst/>
              <a:cxnLst/>
              <a:rect l="l" t="t" r="r" b="b"/>
              <a:pathLst>
                <a:path w="573405" h="571500">
                  <a:moveTo>
                    <a:pt x="573024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73024" y="571500"/>
                  </a:lnTo>
                  <a:lnTo>
                    <a:pt x="573024" y="0"/>
                  </a:lnTo>
                  <a:close/>
                </a:path>
              </a:pathLst>
            </a:custGeom>
            <a:solidFill>
              <a:srgbClr val="00D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569452" y="0"/>
              <a:ext cx="573405" cy="571500"/>
            </a:xfrm>
            <a:custGeom>
              <a:avLst/>
              <a:gdLst/>
              <a:ahLst/>
              <a:cxnLst/>
              <a:rect l="l" t="t" r="r" b="b"/>
              <a:pathLst>
                <a:path w="573404" h="571500">
                  <a:moveTo>
                    <a:pt x="573024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73024" y="571500"/>
                  </a:lnTo>
                  <a:lnTo>
                    <a:pt x="573024" y="0"/>
                  </a:lnTo>
                  <a:close/>
                </a:path>
              </a:pathLst>
            </a:custGeom>
            <a:solidFill>
              <a:srgbClr val="8DED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997952" y="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571500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71500" y="571500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085F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47" y="571499"/>
              <a:ext cx="573405" cy="573405"/>
            </a:xfrm>
            <a:custGeom>
              <a:avLst/>
              <a:gdLst/>
              <a:ahLst/>
              <a:cxnLst/>
              <a:rect l="l" t="t" r="r" b="b"/>
              <a:pathLst>
                <a:path w="573405" h="573405">
                  <a:moveTo>
                    <a:pt x="573024" y="0"/>
                  </a:moveTo>
                  <a:lnTo>
                    <a:pt x="0" y="0"/>
                  </a:lnTo>
                  <a:lnTo>
                    <a:pt x="0" y="573024"/>
                  </a:lnTo>
                  <a:lnTo>
                    <a:pt x="573024" y="573024"/>
                  </a:lnTo>
                  <a:lnTo>
                    <a:pt x="573024" y="0"/>
                  </a:lnTo>
                  <a:close/>
                </a:path>
              </a:pathLst>
            </a:custGeom>
            <a:solidFill>
              <a:srgbClr val="013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46048" y="0"/>
              <a:ext cx="6853555" cy="571500"/>
            </a:xfrm>
            <a:custGeom>
              <a:avLst/>
              <a:gdLst/>
              <a:ahLst/>
              <a:cxnLst/>
              <a:rect l="l" t="t" r="r" b="b"/>
              <a:pathLst>
                <a:path w="6853555" h="571500">
                  <a:moveTo>
                    <a:pt x="569899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69899" y="571500"/>
                  </a:lnTo>
                  <a:lnTo>
                    <a:pt x="569899" y="0"/>
                  </a:lnTo>
                  <a:close/>
                </a:path>
                <a:path w="6853555" h="571500">
                  <a:moveTo>
                    <a:pt x="6853352" y="0"/>
                  </a:moveTo>
                  <a:lnTo>
                    <a:pt x="6283452" y="0"/>
                  </a:lnTo>
                  <a:lnTo>
                    <a:pt x="6283452" y="571500"/>
                  </a:lnTo>
                  <a:lnTo>
                    <a:pt x="6853352" y="571500"/>
                  </a:lnTo>
                  <a:lnTo>
                    <a:pt x="6853352" y="0"/>
                  </a:lnTo>
                  <a:close/>
                </a:path>
              </a:pathLst>
            </a:custGeom>
            <a:solidFill>
              <a:srgbClr val="469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715947" y="0"/>
            <a:ext cx="5715635" cy="1144905"/>
          </a:xfrm>
          <a:prstGeom prst="rect">
            <a:avLst/>
          </a:prstGeom>
          <a:solidFill>
            <a:srgbClr val="085FB9"/>
          </a:solidFill>
        </p:spPr>
        <p:txBody>
          <a:bodyPr vert="horz" wrap="square" lIns="0" tIns="212725" rIns="0" bIns="0" rtlCol="0">
            <a:spAutoFit/>
          </a:bodyPr>
          <a:lstStyle/>
          <a:p>
            <a:pPr marL="426084">
              <a:lnSpc>
                <a:spcPct val="100000"/>
              </a:lnSpc>
              <a:spcBef>
                <a:spcPts val="1675"/>
              </a:spcBef>
            </a:pPr>
            <a:r>
              <a:rPr sz="2800" b="0" u="sng" spc="114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Popular</a:t>
            </a:r>
            <a:r>
              <a:rPr sz="2800" b="0" u="sng" spc="175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 </a:t>
            </a:r>
            <a:r>
              <a:rPr sz="2800" b="0" u="sng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pick</a:t>
            </a:r>
            <a:r>
              <a:rPr sz="2800" b="0" u="sng" spc="180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 </a:t>
            </a:r>
            <a:r>
              <a:rPr sz="2800" b="0" u="sng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up</a:t>
            </a:r>
            <a:r>
              <a:rPr sz="2800" b="0" u="sng" spc="165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 </a:t>
            </a:r>
            <a:r>
              <a:rPr sz="2800" b="0" u="sng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and</a:t>
            </a:r>
            <a:r>
              <a:rPr sz="2800" b="0" u="sng" spc="170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 </a:t>
            </a:r>
            <a:r>
              <a:rPr sz="2800" b="0" u="sng" spc="70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drop</a:t>
            </a:r>
            <a:r>
              <a:rPr sz="2800" b="0" u="sng" spc="160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 </a:t>
            </a:r>
            <a:r>
              <a:rPr sz="2800" b="0" u="sng" spc="290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off</a:t>
            </a:r>
            <a:r>
              <a:rPr sz="2800" b="0" u="sng" spc="175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 </a:t>
            </a:r>
            <a:r>
              <a:rPr sz="2800" b="0" u="sng" spc="-10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spots</a:t>
            </a:r>
            <a:endParaRPr sz="2800">
              <a:latin typeface="Arial Narrow"/>
              <a:cs typeface="Arial Narro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38854" y="1702689"/>
            <a:ext cx="1840864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omic Sans MS"/>
                <a:cs typeface="Comic Sans MS"/>
              </a:rPr>
              <a:t>The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most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popular</a:t>
            </a:r>
            <a:r>
              <a:rPr sz="1400" spc="-35" dirty="0">
                <a:latin typeface="Comic Sans MS"/>
                <a:cs typeface="Comic Sans MS"/>
              </a:rPr>
              <a:t> </a:t>
            </a:r>
            <a:r>
              <a:rPr sz="1400" spc="-20" dirty="0">
                <a:latin typeface="Comic Sans MS"/>
                <a:cs typeface="Comic Sans MS"/>
              </a:rPr>
              <a:t>pick </a:t>
            </a:r>
            <a:r>
              <a:rPr sz="1400" dirty="0">
                <a:latin typeface="Comic Sans MS"/>
                <a:cs typeface="Comic Sans MS"/>
              </a:rPr>
              <a:t>and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drop</a:t>
            </a:r>
            <a:r>
              <a:rPr sz="1400" spc="-2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off</a:t>
            </a:r>
            <a:r>
              <a:rPr sz="1400" spc="-1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point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spc="-25" dirty="0">
                <a:latin typeface="Comic Sans MS"/>
                <a:cs typeface="Comic Sans MS"/>
              </a:rPr>
              <a:t>is </a:t>
            </a:r>
            <a:r>
              <a:rPr sz="1400" dirty="0">
                <a:latin typeface="Comic Sans MS"/>
                <a:cs typeface="Comic Sans MS"/>
              </a:rPr>
              <a:t>Cary,</a:t>
            </a:r>
            <a:r>
              <a:rPr sz="1400" spc="-5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followed</a:t>
            </a:r>
            <a:r>
              <a:rPr sz="1400" spc="-25" dirty="0">
                <a:latin typeface="Comic Sans MS"/>
                <a:cs typeface="Comic Sans MS"/>
              </a:rPr>
              <a:t> by </a:t>
            </a:r>
            <a:r>
              <a:rPr sz="1400" dirty="0">
                <a:latin typeface="Comic Sans MS"/>
                <a:cs typeface="Comic Sans MS"/>
              </a:rPr>
              <a:t>unknown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locations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spc="-25" dirty="0">
                <a:latin typeface="Comic Sans MS"/>
                <a:cs typeface="Comic Sans MS"/>
              </a:rPr>
              <a:t>and </a:t>
            </a:r>
            <a:r>
              <a:rPr sz="1400" spc="-10" dirty="0">
                <a:latin typeface="Comic Sans MS"/>
                <a:cs typeface="Comic Sans MS"/>
              </a:rPr>
              <a:t>Morrisville.</a:t>
            </a:r>
            <a:endParaRPr sz="1400">
              <a:latin typeface="Comic Sans MS"/>
              <a:cs typeface="Comic Sans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7723" y="1200150"/>
            <a:ext cx="8973820" cy="3952240"/>
            <a:chOff x="77723" y="1144524"/>
            <a:chExt cx="8973820" cy="395224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723" y="1781556"/>
              <a:ext cx="3297174" cy="67589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963" y="1144524"/>
              <a:ext cx="3268980" cy="390601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30595" y="1165860"/>
              <a:ext cx="3520440" cy="5715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30595" y="1758694"/>
              <a:ext cx="3520440" cy="33375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94" y="571512"/>
              <a:ext cx="571500" cy="573405"/>
            </a:xfrm>
            <a:custGeom>
              <a:avLst/>
              <a:gdLst/>
              <a:ahLst/>
              <a:cxnLst/>
              <a:rect l="l" t="t" r="r" b="b"/>
              <a:pathLst>
                <a:path w="571500" h="573405">
                  <a:moveTo>
                    <a:pt x="571360" y="0"/>
                  </a:moveTo>
                  <a:lnTo>
                    <a:pt x="0" y="0"/>
                  </a:lnTo>
                  <a:lnTo>
                    <a:pt x="0" y="572884"/>
                  </a:lnTo>
                  <a:lnTo>
                    <a:pt x="571360" y="572884"/>
                  </a:lnTo>
                  <a:lnTo>
                    <a:pt x="571360" y="0"/>
                  </a:lnTo>
                  <a:close/>
                </a:path>
              </a:pathLst>
            </a:custGeom>
            <a:solidFill>
              <a:srgbClr val="8DED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94" y="0"/>
              <a:ext cx="573405" cy="571500"/>
            </a:xfrm>
            <a:custGeom>
              <a:avLst/>
              <a:gdLst/>
              <a:ahLst/>
              <a:cxnLst/>
              <a:rect l="l" t="t" r="r" b="b"/>
              <a:pathLst>
                <a:path w="573405" h="571500">
                  <a:moveTo>
                    <a:pt x="572884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72884" y="571500"/>
                  </a:lnTo>
                  <a:lnTo>
                    <a:pt x="572884" y="0"/>
                  </a:lnTo>
                  <a:close/>
                </a:path>
              </a:pathLst>
            </a:custGeom>
            <a:solidFill>
              <a:srgbClr val="469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18" y="1144524"/>
              <a:ext cx="568960" cy="571500"/>
            </a:xfrm>
            <a:custGeom>
              <a:avLst/>
              <a:gdLst/>
              <a:ahLst/>
              <a:cxnLst/>
              <a:rect l="l" t="t" r="r" b="b"/>
              <a:pathLst>
                <a:path w="568960" h="571500">
                  <a:moveTo>
                    <a:pt x="568375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68375" y="571500"/>
                  </a:lnTo>
                  <a:lnTo>
                    <a:pt x="568375" y="0"/>
                  </a:lnTo>
                  <a:close/>
                </a:path>
              </a:pathLst>
            </a:custGeom>
            <a:solidFill>
              <a:srgbClr val="085F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572627" y="0"/>
              <a:ext cx="570230" cy="571500"/>
            </a:xfrm>
            <a:custGeom>
              <a:avLst/>
              <a:gdLst/>
              <a:ahLst/>
              <a:cxnLst/>
              <a:rect l="l" t="t" r="r" b="b"/>
              <a:pathLst>
                <a:path w="570229" h="571500">
                  <a:moveTo>
                    <a:pt x="569899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69899" y="571500"/>
                  </a:lnTo>
                  <a:lnTo>
                    <a:pt x="569899" y="0"/>
                  </a:lnTo>
                  <a:close/>
                </a:path>
              </a:pathLst>
            </a:custGeom>
            <a:solidFill>
              <a:srgbClr val="469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572627" y="571512"/>
              <a:ext cx="570230" cy="573405"/>
            </a:xfrm>
            <a:custGeom>
              <a:avLst/>
              <a:gdLst/>
              <a:ahLst/>
              <a:cxnLst/>
              <a:rect l="l" t="t" r="r" b="b"/>
              <a:pathLst>
                <a:path w="570229" h="573405">
                  <a:moveTo>
                    <a:pt x="569899" y="0"/>
                  </a:moveTo>
                  <a:lnTo>
                    <a:pt x="0" y="0"/>
                  </a:lnTo>
                  <a:lnTo>
                    <a:pt x="0" y="572884"/>
                  </a:lnTo>
                  <a:lnTo>
                    <a:pt x="569899" y="572884"/>
                  </a:lnTo>
                  <a:lnTo>
                    <a:pt x="569899" y="0"/>
                  </a:lnTo>
                  <a:close/>
                </a:path>
              </a:pathLst>
            </a:custGeom>
            <a:solidFill>
              <a:srgbClr val="013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569579" y="1144536"/>
              <a:ext cx="573405" cy="571500"/>
            </a:xfrm>
            <a:custGeom>
              <a:avLst/>
              <a:gdLst/>
              <a:ahLst/>
              <a:cxnLst/>
              <a:rect l="l" t="t" r="r" b="b"/>
              <a:pathLst>
                <a:path w="573404" h="571500">
                  <a:moveTo>
                    <a:pt x="572884" y="0"/>
                  </a:moveTo>
                  <a:lnTo>
                    <a:pt x="0" y="0"/>
                  </a:lnTo>
                  <a:lnTo>
                    <a:pt x="0" y="571360"/>
                  </a:lnTo>
                  <a:lnTo>
                    <a:pt x="572884" y="571360"/>
                  </a:lnTo>
                  <a:lnTo>
                    <a:pt x="572884" y="0"/>
                  </a:lnTo>
                  <a:close/>
                </a:path>
              </a:pathLst>
            </a:custGeom>
            <a:solidFill>
              <a:srgbClr val="00D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571103" y="456902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571360" y="0"/>
                  </a:moveTo>
                  <a:lnTo>
                    <a:pt x="0" y="0"/>
                  </a:lnTo>
                  <a:lnTo>
                    <a:pt x="0" y="571360"/>
                  </a:lnTo>
                  <a:lnTo>
                    <a:pt x="571360" y="571360"/>
                  </a:lnTo>
                  <a:lnTo>
                    <a:pt x="571360" y="0"/>
                  </a:lnTo>
                  <a:close/>
                </a:path>
              </a:pathLst>
            </a:custGeom>
            <a:solidFill>
              <a:srgbClr val="013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87" y="0"/>
              <a:ext cx="1144905" cy="5140960"/>
            </a:xfrm>
            <a:custGeom>
              <a:avLst/>
              <a:gdLst/>
              <a:ahLst/>
              <a:cxnLst/>
              <a:rect l="l" t="t" r="r" b="b"/>
              <a:pathLst>
                <a:path w="1144905" h="5140960">
                  <a:moveTo>
                    <a:pt x="571360" y="4569028"/>
                  </a:moveTo>
                  <a:lnTo>
                    <a:pt x="0" y="4569028"/>
                  </a:lnTo>
                  <a:lnTo>
                    <a:pt x="0" y="5140388"/>
                  </a:lnTo>
                  <a:lnTo>
                    <a:pt x="571360" y="5140388"/>
                  </a:lnTo>
                  <a:lnTo>
                    <a:pt x="571360" y="4569028"/>
                  </a:lnTo>
                  <a:close/>
                </a:path>
                <a:path w="1144905" h="5140960">
                  <a:moveTo>
                    <a:pt x="1144397" y="0"/>
                  </a:moveTo>
                  <a:lnTo>
                    <a:pt x="573036" y="0"/>
                  </a:lnTo>
                  <a:lnTo>
                    <a:pt x="573036" y="571500"/>
                  </a:lnTo>
                  <a:lnTo>
                    <a:pt x="1144397" y="571500"/>
                  </a:lnTo>
                  <a:lnTo>
                    <a:pt x="1144397" y="0"/>
                  </a:lnTo>
                  <a:close/>
                </a:path>
              </a:pathLst>
            </a:custGeom>
            <a:solidFill>
              <a:srgbClr val="00D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999603" y="0"/>
              <a:ext cx="573405" cy="571500"/>
            </a:xfrm>
            <a:custGeom>
              <a:avLst/>
              <a:gdLst/>
              <a:ahLst/>
              <a:cxnLst/>
              <a:rect l="l" t="t" r="r" b="b"/>
              <a:pathLst>
                <a:path w="573404" h="571500">
                  <a:moveTo>
                    <a:pt x="572884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72884" y="571500"/>
                  </a:lnTo>
                  <a:lnTo>
                    <a:pt x="572884" y="0"/>
                  </a:lnTo>
                  <a:close/>
                </a:path>
              </a:pathLst>
            </a:custGeom>
            <a:solidFill>
              <a:srgbClr val="8DED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147572" y="0"/>
            <a:ext cx="6853555" cy="1144905"/>
          </a:xfrm>
          <a:prstGeom prst="rect">
            <a:avLst/>
          </a:prstGeom>
          <a:solidFill>
            <a:srgbClr val="4695FF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850">
              <a:latin typeface="Times New Roman"/>
              <a:cs typeface="Times New Roman"/>
            </a:endParaRPr>
          </a:p>
          <a:p>
            <a:pPr marL="168275">
              <a:lnSpc>
                <a:spcPct val="100000"/>
              </a:lnSpc>
            </a:pPr>
            <a:r>
              <a:rPr b="0" dirty="0">
                <a:latin typeface="Arial Narrow"/>
                <a:cs typeface="Arial Narrow"/>
              </a:rPr>
              <a:t>Average</a:t>
            </a:r>
            <a:r>
              <a:rPr b="0" spc="60" dirty="0">
                <a:latin typeface="Arial Narrow"/>
                <a:cs typeface="Arial Narrow"/>
              </a:rPr>
              <a:t> </a:t>
            </a:r>
            <a:r>
              <a:rPr b="0" spc="110" dirty="0">
                <a:latin typeface="Arial Narrow"/>
                <a:cs typeface="Arial Narrow"/>
              </a:rPr>
              <a:t>Duration</a:t>
            </a:r>
            <a:r>
              <a:rPr b="0" spc="70" dirty="0">
                <a:latin typeface="Arial Narrow"/>
                <a:cs typeface="Arial Narrow"/>
              </a:rPr>
              <a:t> </a:t>
            </a:r>
            <a:r>
              <a:rPr b="0" dirty="0">
                <a:latin typeface="Arial Narrow"/>
                <a:cs typeface="Arial Narrow"/>
              </a:rPr>
              <a:t>Distance</a:t>
            </a:r>
            <a:r>
              <a:rPr b="0" spc="70" dirty="0">
                <a:latin typeface="Arial Narrow"/>
                <a:cs typeface="Arial Narrow"/>
              </a:rPr>
              <a:t> </a:t>
            </a:r>
            <a:r>
              <a:rPr b="0" spc="360" dirty="0">
                <a:latin typeface="Arial Narrow"/>
                <a:cs typeface="Arial Narrow"/>
              </a:rPr>
              <a:t>for</a:t>
            </a:r>
            <a:r>
              <a:rPr b="0" spc="65" dirty="0">
                <a:latin typeface="Arial Narrow"/>
                <a:cs typeface="Arial Narrow"/>
              </a:rPr>
              <a:t> </a:t>
            </a:r>
            <a:r>
              <a:rPr b="0" dirty="0">
                <a:latin typeface="Arial Narrow"/>
                <a:cs typeface="Arial Narrow"/>
              </a:rPr>
              <a:t>each</a:t>
            </a:r>
            <a:r>
              <a:rPr b="0" spc="65" dirty="0">
                <a:latin typeface="Arial Narrow"/>
                <a:cs typeface="Arial Narrow"/>
              </a:rPr>
              <a:t> </a:t>
            </a:r>
            <a:r>
              <a:rPr b="0" spc="-10" dirty="0">
                <a:latin typeface="Arial Narrow"/>
                <a:cs typeface="Arial Narrow"/>
              </a:rPr>
              <a:t>purpose</a:t>
            </a:r>
          </a:p>
        </p:txBody>
      </p:sp>
      <p:grpSp>
        <p:nvGrpSpPr>
          <p:cNvPr id="14" name="object 14"/>
          <p:cNvGrpSpPr/>
          <p:nvPr/>
        </p:nvGrpSpPr>
        <p:grpSpPr>
          <a:xfrm>
            <a:off x="108204" y="1357883"/>
            <a:ext cx="8182609" cy="3552825"/>
            <a:chOff x="108204" y="1357883"/>
            <a:chExt cx="8182609" cy="3552825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8204" y="1979675"/>
              <a:ext cx="6534911" cy="293065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89019" y="1357883"/>
              <a:ext cx="4701539" cy="5562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594" y="571512"/>
              <a:ext cx="571500" cy="573405"/>
            </a:xfrm>
            <a:custGeom>
              <a:avLst/>
              <a:gdLst/>
              <a:ahLst/>
              <a:cxnLst/>
              <a:rect l="l" t="t" r="r" b="b"/>
              <a:pathLst>
                <a:path w="571500" h="573405">
                  <a:moveTo>
                    <a:pt x="571360" y="0"/>
                  </a:moveTo>
                  <a:lnTo>
                    <a:pt x="0" y="0"/>
                  </a:lnTo>
                  <a:lnTo>
                    <a:pt x="0" y="572884"/>
                  </a:lnTo>
                  <a:lnTo>
                    <a:pt x="571360" y="572884"/>
                  </a:lnTo>
                  <a:lnTo>
                    <a:pt x="571360" y="0"/>
                  </a:lnTo>
                  <a:close/>
                </a:path>
              </a:pathLst>
            </a:custGeom>
            <a:solidFill>
              <a:srgbClr val="8DED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94" y="0"/>
              <a:ext cx="573405" cy="571500"/>
            </a:xfrm>
            <a:custGeom>
              <a:avLst/>
              <a:gdLst/>
              <a:ahLst/>
              <a:cxnLst/>
              <a:rect l="l" t="t" r="r" b="b"/>
              <a:pathLst>
                <a:path w="573405" h="571500">
                  <a:moveTo>
                    <a:pt x="572884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72884" y="571500"/>
                  </a:lnTo>
                  <a:lnTo>
                    <a:pt x="572884" y="0"/>
                  </a:lnTo>
                  <a:close/>
                </a:path>
              </a:pathLst>
            </a:custGeom>
            <a:solidFill>
              <a:srgbClr val="469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118" y="1144524"/>
              <a:ext cx="568960" cy="571500"/>
            </a:xfrm>
            <a:custGeom>
              <a:avLst/>
              <a:gdLst/>
              <a:ahLst/>
              <a:cxnLst/>
              <a:rect l="l" t="t" r="r" b="b"/>
              <a:pathLst>
                <a:path w="568960" h="571500">
                  <a:moveTo>
                    <a:pt x="568375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68375" y="571500"/>
                  </a:lnTo>
                  <a:lnTo>
                    <a:pt x="568375" y="0"/>
                  </a:lnTo>
                  <a:close/>
                </a:path>
              </a:pathLst>
            </a:custGeom>
            <a:solidFill>
              <a:srgbClr val="085F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572627" y="0"/>
              <a:ext cx="570230" cy="571500"/>
            </a:xfrm>
            <a:custGeom>
              <a:avLst/>
              <a:gdLst/>
              <a:ahLst/>
              <a:cxnLst/>
              <a:rect l="l" t="t" r="r" b="b"/>
              <a:pathLst>
                <a:path w="570229" h="571500">
                  <a:moveTo>
                    <a:pt x="569899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69899" y="571500"/>
                  </a:lnTo>
                  <a:lnTo>
                    <a:pt x="569899" y="0"/>
                  </a:lnTo>
                  <a:close/>
                </a:path>
              </a:pathLst>
            </a:custGeom>
            <a:solidFill>
              <a:srgbClr val="469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572627" y="571512"/>
              <a:ext cx="570230" cy="573405"/>
            </a:xfrm>
            <a:custGeom>
              <a:avLst/>
              <a:gdLst/>
              <a:ahLst/>
              <a:cxnLst/>
              <a:rect l="l" t="t" r="r" b="b"/>
              <a:pathLst>
                <a:path w="570229" h="573405">
                  <a:moveTo>
                    <a:pt x="569899" y="0"/>
                  </a:moveTo>
                  <a:lnTo>
                    <a:pt x="0" y="0"/>
                  </a:lnTo>
                  <a:lnTo>
                    <a:pt x="0" y="572884"/>
                  </a:lnTo>
                  <a:lnTo>
                    <a:pt x="569899" y="572884"/>
                  </a:lnTo>
                  <a:lnTo>
                    <a:pt x="569899" y="0"/>
                  </a:lnTo>
                  <a:close/>
                </a:path>
              </a:pathLst>
            </a:custGeom>
            <a:solidFill>
              <a:srgbClr val="013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569579" y="1144536"/>
              <a:ext cx="573405" cy="571500"/>
            </a:xfrm>
            <a:custGeom>
              <a:avLst/>
              <a:gdLst/>
              <a:ahLst/>
              <a:cxnLst/>
              <a:rect l="l" t="t" r="r" b="b"/>
              <a:pathLst>
                <a:path w="573404" h="571500">
                  <a:moveTo>
                    <a:pt x="572884" y="0"/>
                  </a:moveTo>
                  <a:lnTo>
                    <a:pt x="0" y="0"/>
                  </a:lnTo>
                  <a:lnTo>
                    <a:pt x="0" y="571360"/>
                  </a:lnTo>
                  <a:lnTo>
                    <a:pt x="572884" y="571360"/>
                  </a:lnTo>
                  <a:lnTo>
                    <a:pt x="572884" y="0"/>
                  </a:lnTo>
                  <a:close/>
                </a:path>
              </a:pathLst>
            </a:custGeom>
            <a:solidFill>
              <a:srgbClr val="00D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571103" y="456902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571360" y="0"/>
                  </a:moveTo>
                  <a:lnTo>
                    <a:pt x="0" y="0"/>
                  </a:lnTo>
                  <a:lnTo>
                    <a:pt x="0" y="571360"/>
                  </a:lnTo>
                  <a:lnTo>
                    <a:pt x="571360" y="571360"/>
                  </a:lnTo>
                  <a:lnTo>
                    <a:pt x="571360" y="0"/>
                  </a:lnTo>
                  <a:close/>
                </a:path>
              </a:pathLst>
            </a:custGeom>
            <a:solidFill>
              <a:srgbClr val="013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87" y="0"/>
              <a:ext cx="1144905" cy="5140960"/>
            </a:xfrm>
            <a:custGeom>
              <a:avLst/>
              <a:gdLst/>
              <a:ahLst/>
              <a:cxnLst/>
              <a:rect l="l" t="t" r="r" b="b"/>
              <a:pathLst>
                <a:path w="1144905" h="5140960">
                  <a:moveTo>
                    <a:pt x="571360" y="4569028"/>
                  </a:moveTo>
                  <a:lnTo>
                    <a:pt x="0" y="4569028"/>
                  </a:lnTo>
                  <a:lnTo>
                    <a:pt x="0" y="5140388"/>
                  </a:lnTo>
                  <a:lnTo>
                    <a:pt x="571360" y="5140388"/>
                  </a:lnTo>
                  <a:lnTo>
                    <a:pt x="571360" y="4569028"/>
                  </a:lnTo>
                  <a:close/>
                </a:path>
                <a:path w="1144905" h="5140960">
                  <a:moveTo>
                    <a:pt x="1144397" y="0"/>
                  </a:moveTo>
                  <a:lnTo>
                    <a:pt x="573036" y="0"/>
                  </a:lnTo>
                  <a:lnTo>
                    <a:pt x="573036" y="571500"/>
                  </a:lnTo>
                  <a:lnTo>
                    <a:pt x="1144397" y="571500"/>
                  </a:lnTo>
                  <a:lnTo>
                    <a:pt x="1144397" y="0"/>
                  </a:lnTo>
                  <a:close/>
                </a:path>
              </a:pathLst>
            </a:custGeom>
            <a:solidFill>
              <a:srgbClr val="00D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999603" y="0"/>
              <a:ext cx="573405" cy="571500"/>
            </a:xfrm>
            <a:custGeom>
              <a:avLst/>
              <a:gdLst/>
              <a:ahLst/>
              <a:cxnLst/>
              <a:rect l="l" t="t" r="r" b="b"/>
              <a:pathLst>
                <a:path w="573404" h="571500">
                  <a:moveTo>
                    <a:pt x="572884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72884" y="571500"/>
                  </a:lnTo>
                  <a:lnTo>
                    <a:pt x="572884" y="0"/>
                  </a:lnTo>
                  <a:close/>
                </a:path>
              </a:pathLst>
            </a:custGeom>
            <a:solidFill>
              <a:srgbClr val="8DED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147572" y="0"/>
            <a:ext cx="6853555" cy="1144905"/>
          </a:xfrm>
          <a:prstGeom prst="rect">
            <a:avLst/>
          </a:prstGeom>
          <a:solidFill>
            <a:srgbClr val="4695FF"/>
          </a:solidFill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850">
              <a:latin typeface="Times New Roman"/>
              <a:cs typeface="Times New Roman"/>
            </a:endParaRPr>
          </a:p>
          <a:p>
            <a:pPr marL="611505">
              <a:lnSpc>
                <a:spcPct val="100000"/>
              </a:lnSpc>
            </a:pPr>
            <a:r>
              <a:rPr b="0" spc="110" dirty="0">
                <a:latin typeface="Arial Narrow"/>
                <a:cs typeface="Arial Narrow"/>
              </a:rPr>
              <a:t>Minimum,</a:t>
            </a:r>
            <a:r>
              <a:rPr b="0" spc="65" dirty="0">
                <a:latin typeface="Arial Narrow"/>
                <a:cs typeface="Arial Narrow"/>
              </a:rPr>
              <a:t> </a:t>
            </a:r>
            <a:r>
              <a:rPr b="0" spc="-30" dirty="0">
                <a:latin typeface="Arial Narrow"/>
                <a:cs typeface="Arial Narrow"/>
              </a:rPr>
              <a:t>maximum</a:t>
            </a:r>
            <a:r>
              <a:rPr b="0" spc="50" dirty="0">
                <a:latin typeface="Arial Narrow"/>
                <a:cs typeface="Arial Narrow"/>
              </a:rPr>
              <a:t> </a:t>
            </a:r>
            <a:r>
              <a:rPr b="0" dirty="0">
                <a:latin typeface="Arial Narrow"/>
                <a:cs typeface="Arial Narrow"/>
              </a:rPr>
              <a:t>and</a:t>
            </a:r>
            <a:r>
              <a:rPr b="0" spc="65" dirty="0">
                <a:latin typeface="Arial Narrow"/>
                <a:cs typeface="Arial Narrow"/>
              </a:rPr>
              <a:t> </a:t>
            </a:r>
            <a:r>
              <a:rPr b="0" dirty="0">
                <a:latin typeface="Arial Narrow"/>
                <a:cs typeface="Arial Narrow"/>
              </a:rPr>
              <a:t>average</a:t>
            </a:r>
            <a:r>
              <a:rPr b="0" spc="50" dirty="0">
                <a:latin typeface="Arial Narrow"/>
                <a:cs typeface="Arial Narrow"/>
              </a:rPr>
              <a:t> </a:t>
            </a:r>
            <a:r>
              <a:rPr b="0" spc="-10" dirty="0">
                <a:latin typeface="Arial Narrow"/>
                <a:cs typeface="Arial Narrow"/>
              </a:rPr>
              <a:t>speed</a:t>
            </a: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68852" y="1389888"/>
            <a:ext cx="4654296" cy="355244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770026" y="2039874"/>
            <a:ext cx="2884805" cy="1306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Comic Sans MS"/>
                <a:cs typeface="Comic Sans MS"/>
              </a:rPr>
              <a:t>After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computing</a:t>
            </a:r>
            <a:r>
              <a:rPr sz="1400" spc="-5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the</a:t>
            </a:r>
            <a:r>
              <a:rPr sz="1400" spc="-2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speed</a:t>
            </a:r>
            <a:r>
              <a:rPr sz="1400" spc="-35" dirty="0">
                <a:latin typeface="Comic Sans MS"/>
                <a:cs typeface="Comic Sans MS"/>
              </a:rPr>
              <a:t> </a:t>
            </a:r>
            <a:r>
              <a:rPr sz="1400" spc="-25" dirty="0">
                <a:latin typeface="Comic Sans MS"/>
                <a:cs typeface="Comic Sans MS"/>
              </a:rPr>
              <a:t>(as</a:t>
            </a:r>
            <a:endParaRPr sz="1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Comic Sans MS"/>
                <a:cs typeface="Comic Sans MS"/>
              </a:rPr>
              <a:t>distance/time)</a:t>
            </a:r>
            <a:endParaRPr sz="1400">
              <a:latin typeface="Comic Sans MS"/>
              <a:cs typeface="Comic Sans MS"/>
            </a:endParaRPr>
          </a:p>
          <a:p>
            <a:pPr marL="12700" marR="5080">
              <a:lnSpc>
                <a:spcPct val="100000"/>
              </a:lnSpc>
            </a:pPr>
            <a:r>
              <a:rPr sz="1400" dirty="0">
                <a:latin typeface="Comic Sans MS"/>
                <a:cs typeface="Comic Sans MS"/>
              </a:rPr>
              <a:t>and</a:t>
            </a:r>
            <a:r>
              <a:rPr sz="1400" spc="-1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making</a:t>
            </a:r>
            <a:r>
              <a:rPr sz="1400" spc="-3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a</a:t>
            </a:r>
            <a:r>
              <a:rPr sz="1400" spc="-1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column</a:t>
            </a:r>
            <a:r>
              <a:rPr sz="1400" spc="-1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for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it</a:t>
            </a:r>
            <a:r>
              <a:rPr sz="1400" spc="-10" dirty="0">
                <a:latin typeface="Comic Sans MS"/>
                <a:cs typeface="Comic Sans MS"/>
              </a:rPr>
              <a:t> </a:t>
            </a:r>
            <a:r>
              <a:rPr sz="1400" spc="-25" dirty="0">
                <a:latin typeface="Comic Sans MS"/>
                <a:cs typeface="Comic Sans MS"/>
              </a:rPr>
              <a:t>as </a:t>
            </a:r>
            <a:r>
              <a:rPr sz="1400" dirty="0">
                <a:latin typeface="Comic Sans MS"/>
                <a:cs typeface="Comic Sans MS"/>
              </a:rPr>
              <a:t>Speed_km,</a:t>
            </a:r>
            <a:r>
              <a:rPr sz="1400" spc="-5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the</a:t>
            </a:r>
            <a:r>
              <a:rPr sz="1400" spc="-2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minimum,</a:t>
            </a:r>
            <a:r>
              <a:rPr sz="1400" spc="-45" dirty="0">
                <a:latin typeface="Comic Sans MS"/>
                <a:cs typeface="Comic Sans MS"/>
              </a:rPr>
              <a:t> </a:t>
            </a:r>
            <a:r>
              <a:rPr sz="1400" spc="-10" dirty="0">
                <a:latin typeface="Comic Sans MS"/>
                <a:cs typeface="Comic Sans MS"/>
              </a:rPr>
              <a:t>maximum </a:t>
            </a:r>
            <a:r>
              <a:rPr sz="1400" dirty="0">
                <a:latin typeface="Comic Sans MS"/>
                <a:cs typeface="Comic Sans MS"/>
              </a:rPr>
              <a:t>and</a:t>
            </a:r>
            <a:r>
              <a:rPr sz="1400" spc="-1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average</a:t>
            </a:r>
            <a:r>
              <a:rPr sz="1400" spc="-5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speed</a:t>
            </a:r>
            <a:r>
              <a:rPr sz="1400" spc="-2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has</a:t>
            </a:r>
            <a:r>
              <a:rPr sz="1400" spc="-10" dirty="0">
                <a:latin typeface="Comic Sans MS"/>
                <a:cs typeface="Comic Sans MS"/>
              </a:rPr>
              <a:t> </a:t>
            </a:r>
            <a:r>
              <a:rPr sz="1400" spc="-20" dirty="0">
                <a:latin typeface="Comic Sans MS"/>
                <a:cs typeface="Comic Sans MS"/>
              </a:rPr>
              <a:t>been </a:t>
            </a:r>
            <a:r>
              <a:rPr sz="1400" dirty="0">
                <a:latin typeface="Comic Sans MS"/>
                <a:cs typeface="Comic Sans MS"/>
              </a:rPr>
              <a:t>computed</a:t>
            </a:r>
            <a:r>
              <a:rPr sz="1400" spc="-5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in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miles</a:t>
            </a:r>
            <a:r>
              <a:rPr sz="1400" spc="-1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per</a:t>
            </a:r>
            <a:r>
              <a:rPr sz="1400" spc="-20" dirty="0">
                <a:latin typeface="Comic Sans MS"/>
                <a:cs typeface="Comic Sans MS"/>
              </a:rPr>
              <a:t> hour</a:t>
            </a:r>
            <a:endParaRPr sz="14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572500" y="571499"/>
              <a:ext cx="571500" cy="573405"/>
            </a:xfrm>
            <a:custGeom>
              <a:avLst/>
              <a:gdLst/>
              <a:ahLst/>
              <a:cxnLst/>
              <a:rect l="l" t="t" r="r" b="b"/>
              <a:pathLst>
                <a:path w="571500" h="573405">
                  <a:moveTo>
                    <a:pt x="571500" y="0"/>
                  </a:moveTo>
                  <a:lnTo>
                    <a:pt x="0" y="0"/>
                  </a:lnTo>
                  <a:lnTo>
                    <a:pt x="0" y="573024"/>
                  </a:lnTo>
                  <a:lnTo>
                    <a:pt x="571500" y="573024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00D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6072" y="0"/>
              <a:ext cx="570230" cy="571500"/>
            </a:xfrm>
            <a:custGeom>
              <a:avLst/>
              <a:gdLst/>
              <a:ahLst/>
              <a:cxnLst/>
              <a:rect l="l" t="t" r="r" b="b"/>
              <a:pathLst>
                <a:path w="570230" h="571500">
                  <a:moveTo>
                    <a:pt x="569899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69899" y="571500"/>
                  </a:lnTo>
                  <a:lnTo>
                    <a:pt x="569899" y="0"/>
                  </a:lnTo>
                  <a:close/>
                </a:path>
              </a:pathLst>
            </a:custGeom>
            <a:solidFill>
              <a:srgbClr val="085F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47" y="0"/>
              <a:ext cx="573405" cy="571500"/>
            </a:xfrm>
            <a:custGeom>
              <a:avLst/>
              <a:gdLst/>
              <a:ahLst/>
              <a:cxnLst/>
              <a:rect l="l" t="t" r="r" b="b"/>
              <a:pathLst>
                <a:path w="573405" h="571500">
                  <a:moveTo>
                    <a:pt x="573024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73024" y="571500"/>
                  </a:lnTo>
                  <a:lnTo>
                    <a:pt x="573024" y="0"/>
                  </a:lnTo>
                  <a:close/>
                </a:path>
              </a:pathLst>
            </a:custGeom>
            <a:solidFill>
              <a:srgbClr val="00D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569452" y="0"/>
              <a:ext cx="573405" cy="571500"/>
            </a:xfrm>
            <a:custGeom>
              <a:avLst/>
              <a:gdLst/>
              <a:ahLst/>
              <a:cxnLst/>
              <a:rect l="l" t="t" r="r" b="b"/>
              <a:pathLst>
                <a:path w="573404" h="571500">
                  <a:moveTo>
                    <a:pt x="573024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73024" y="571500"/>
                  </a:lnTo>
                  <a:lnTo>
                    <a:pt x="573024" y="0"/>
                  </a:lnTo>
                  <a:close/>
                </a:path>
              </a:pathLst>
            </a:custGeom>
            <a:solidFill>
              <a:srgbClr val="8DED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997952" y="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571500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71500" y="571500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085F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47" y="571499"/>
              <a:ext cx="573405" cy="573405"/>
            </a:xfrm>
            <a:custGeom>
              <a:avLst/>
              <a:gdLst/>
              <a:ahLst/>
              <a:cxnLst/>
              <a:rect l="l" t="t" r="r" b="b"/>
              <a:pathLst>
                <a:path w="573405" h="573405">
                  <a:moveTo>
                    <a:pt x="573024" y="0"/>
                  </a:moveTo>
                  <a:lnTo>
                    <a:pt x="0" y="0"/>
                  </a:lnTo>
                  <a:lnTo>
                    <a:pt x="0" y="573024"/>
                  </a:lnTo>
                  <a:lnTo>
                    <a:pt x="573024" y="573024"/>
                  </a:lnTo>
                  <a:lnTo>
                    <a:pt x="573024" y="0"/>
                  </a:lnTo>
                  <a:close/>
                </a:path>
              </a:pathLst>
            </a:custGeom>
            <a:solidFill>
              <a:srgbClr val="013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46048" y="0"/>
              <a:ext cx="6853555" cy="571500"/>
            </a:xfrm>
            <a:custGeom>
              <a:avLst/>
              <a:gdLst/>
              <a:ahLst/>
              <a:cxnLst/>
              <a:rect l="l" t="t" r="r" b="b"/>
              <a:pathLst>
                <a:path w="6853555" h="571500">
                  <a:moveTo>
                    <a:pt x="569899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69899" y="571500"/>
                  </a:lnTo>
                  <a:lnTo>
                    <a:pt x="569899" y="0"/>
                  </a:lnTo>
                  <a:close/>
                </a:path>
                <a:path w="6853555" h="571500">
                  <a:moveTo>
                    <a:pt x="6853352" y="0"/>
                  </a:moveTo>
                  <a:lnTo>
                    <a:pt x="6283452" y="0"/>
                  </a:lnTo>
                  <a:lnTo>
                    <a:pt x="6283452" y="571500"/>
                  </a:lnTo>
                  <a:lnTo>
                    <a:pt x="6853352" y="571500"/>
                  </a:lnTo>
                  <a:lnTo>
                    <a:pt x="6853352" y="0"/>
                  </a:lnTo>
                  <a:close/>
                </a:path>
              </a:pathLst>
            </a:custGeom>
            <a:solidFill>
              <a:srgbClr val="469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715947" y="0"/>
            <a:ext cx="5715635" cy="1144905"/>
          </a:xfrm>
          <a:prstGeom prst="rect">
            <a:avLst/>
          </a:prstGeom>
          <a:solidFill>
            <a:srgbClr val="085FB9"/>
          </a:solidFill>
        </p:spPr>
        <p:txBody>
          <a:bodyPr vert="horz" wrap="square" lIns="0" tIns="2127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75"/>
              </a:spcBef>
            </a:pPr>
            <a:r>
              <a:rPr sz="2800" b="0" u="sng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Number</a:t>
            </a:r>
            <a:r>
              <a:rPr sz="2800" b="0" u="sng" spc="275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 </a:t>
            </a:r>
            <a:r>
              <a:rPr sz="2800" b="0" u="sng" spc="55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Of</a:t>
            </a:r>
            <a:r>
              <a:rPr sz="2800" b="0" u="sng" spc="290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 </a:t>
            </a:r>
            <a:r>
              <a:rPr sz="2800" b="0" u="sng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Cancelled</a:t>
            </a:r>
            <a:r>
              <a:rPr sz="2800" b="0" u="sng" spc="310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 </a:t>
            </a:r>
            <a:r>
              <a:rPr sz="2800" b="0" u="sng" spc="190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trips</a:t>
            </a:r>
            <a:endParaRPr sz="2800">
              <a:latin typeface="Arial Narrow"/>
              <a:cs typeface="Arial Narro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5511" y="1717675"/>
            <a:ext cx="3600450" cy="1733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omic Sans MS"/>
                <a:cs typeface="Comic Sans MS"/>
              </a:rPr>
              <a:t>The</a:t>
            </a:r>
            <a:r>
              <a:rPr sz="1400" spc="-4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cancelled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trips</a:t>
            </a:r>
            <a:r>
              <a:rPr sz="1400" spc="-1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are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assumed</a:t>
            </a:r>
            <a:r>
              <a:rPr sz="1400" spc="-4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to</a:t>
            </a:r>
            <a:r>
              <a:rPr sz="1400" spc="-1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be</a:t>
            </a:r>
            <a:r>
              <a:rPr sz="1400" spc="-15" dirty="0">
                <a:latin typeface="Comic Sans MS"/>
                <a:cs typeface="Comic Sans MS"/>
              </a:rPr>
              <a:t> </a:t>
            </a:r>
            <a:r>
              <a:rPr sz="1400" spc="-25" dirty="0">
                <a:latin typeface="Comic Sans MS"/>
                <a:cs typeface="Comic Sans MS"/>
              </a:rPr>
              <a:t>the </a:t>
            </a:r>
            <a:r>
              <a:rPr sz="1400" dirty="0">
                <a:latin typeface="Comic Sans MS"/>
                <a:cs typeface="Comic Sans MS"/>
              </a:rPr>
              <a:t>ones</a:t>
            </a:r>
            <a:r>
              <a:rPr sz="1400" spc="-3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whose</a:t>
            </a:r>
            <a:r>
              <a:rPr sz="1400" spc="-2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start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and</a:t>
            </a:r>
            <a:r>
              <a:rPr sz="1400" spc="-2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end</a:t>
            </a:r>
            <a:r>
              <a:rPr sz="1400" spc="-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date</a:t>
            </a:r>
            <a:r>
              <a:rPr sz="1400" spc="-3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–</a:t>
            </a:r>
            <a:r>
              <a:rPr sz="1400" spc="-2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time</a:t>
            </a:r>
            <a:r>
              <a:rPr sz="1400" spc="-35" dirty="0">
                <a:latin typeface="Comic Sans MS"/>
                <a:cs typeface="Comic Sans MS"/>
              </a:rPr>
              <a:t> is </a:t>
            </a:r>
            <a:r>
              <a:rPr sz="1400" dirty="0">
                <a:latin typeface="Comic Sans MS"/>
                <a:cs typeface="Comic Sans MS"/>
              </a:rPr>
              <a:t>same.</a:t>
            </a:r>
            <a:r>
              <a:rPr sz="1400" spc="-3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The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same</a:t>
            </a:r>
            <a:r>
              <a:rPr sz="1400" spc="-3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has</a:t>
            </a:r>
            <a:r>
              <a:rPr sz="1400" spc="-1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been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filtered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out</a:t>
            </a:r>
            <a:r>
              <a:rPr sz="1400" spc="-15" dirty="0">
                <a:latin typeface="Comic Sans MS"/>
                <a:cs typeface="Comic Sans MS"/>
              </a:rPr>
              <a:t> </a:t>
            </a:r>
            <a:r>
              <a:rPr sz="1400" spc="-10" dirty="0">
                <a:latin typeface="Comic Sans MS"/>
                <a:cs typeface="Comic Sans MS"/>
              </a:rPr>
              <a:t>using </a:t>
            </a:r>
            <a:r>
              <a:rPr sz="1400" dirty="0">
                <a:latin typeface="Comic Sans MS"/>
                <a:cs typeface="Comic Sans MS"/>
              </a:rPr>
              <a:t>the</a:t>
            </a:r>
            <a:r>
              <a:rPr sz="1400" spc="-1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given</a:t>
            </a:r>
            <a:r>
              <a:rPr sz="1400" spc="-4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code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and</a:t>
            </a:r>
            <a:r>
              <a:rPr sz="1400" spc="-1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then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has</a:t>
            </a:r>
            <a:r>
              <a:rPr sz="1400" spc="-1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been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spc="-10" dirty="0">
                <a:latin typeface="Comic Sans MS"/>
                <a:cs typeface="Comic Sans MS"/>
              </a:rPr>
              <a:t>counted.</a:t>
            </a:r>
            <a:endParaRPr sz="1400">
              <a:latin typeface="Comic Sans MS"/>
              <a:cs typeface="Comic Sans MS"/>
            </a:endParaRPr>
          </a:p>
          <a:p>
            <a:pPr marL="12700" marR="273050">
              <a:lnSpc>
                <a:spcPct val="100000"/>
              </a:lnSpc>
              <a:spcBef>
                <a:spcPts val="1680"/>
              </a:spcBef>
            </a:pPr>
            <a:r>
              <a:rPr sz="1400" dirty="0">
                <a:latin typeface="Comic Sans MS"/>
                <a:cs typeface="Comic Sans MS"/>
              </a:rPr>
              <a:t>As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evident</a:t>
            </a:r>
            <a:r>
              <a:rPr sz="1400" spc="-4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from</a:t>
            </a:r>
            <a:r>
              <a:rPr sz="1400" spc="-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the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given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image,</a:t>
            </a:r>
            <a:r>
              <a:rPr sz="1400" spc="-50" dirty="0">
                <a:latin typeface="Comic Sans MS"/>
                <a:cs typeface="Comic Sans MS"/>
              </a:rPr>
              <a:t> </a:t>
            </a:r>
            <a:r>
              <a:rPr sz="1400" spc="-25" dirty="0">
                <a:latin typeface="Comic Sans MS"/>
                <a:cs typeface="Comic Sans MS"/>
              </a:rPr>
              <a:t>the </a:t>
            </a:r>
            <a:r>
              <a:rPr sz="1400" dirty="0">
                <a:latin typeface="Comic Sans MS"/>
                <a:cs typeface="Comic Sans MS"/>
              </a:rPr>
              <a:t>number</a:t>
            </a:r>
            <a:r>
              <a:rPr sz="1400" spc="-5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of</a:t>
            </a:r>
            <a:r>
              <a:rPr sz="1400" spc="-2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cancelled</a:t>
            </a:r>
            <a:r>
              <a:rPr sz="1400" spc="-2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trips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were</a:t>
            </a:r>
            <a:r>
              <a:rPr sz="1400" spc="-3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4</a:t>
            </a:r>
            <a:r>
              <a:rPr sz="1400" spc="-35" dirty="0">
                <a:latin typeface="Comic Sans MS"/>
                <a:cs typeface="Comic Sans MS"/>
              </a:rPr>
              <a:t> </a:t>
            </a:r>
            <a:r>
              <a:rPr sz="1400" spc="-10" dirty="0">
                <a:latin typeface="Comic Sans MS"/>
                <a:cs typeface="Comic Sans MS"/>
              </a:rPr>
              <a:t>during </a:t>
            </a:r>
            <a:r>
              <a:rPr sz="1400" dirty="0">
                <a:latin typeface="Comic Sans MS"/>
                <a:cs typeface="Comic Sans MS"/>
              </a:rPr>
              <a:t>the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spc="-10" dirty="0">
                <a:latin typeface="Comic Sans MS"/>
                <a:cs typeface="Comic Sans MS"/>
              </a:rPr>
              <a:t>year.</a:t>
            </a:r>
            <a:endParaRPr sz="1400">
              <a:latin typeface="Comic Sans MS"/>
              <a:cs typeface="Comic Sans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143755" y="1647444"/>
            <a:ext cx="4499610" cy="3496310"/>
            <a:chOff x="4143755" y="1647444"/>
            <a:chExt cx="4499610" cy="349631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43755" y="4486660"/>
              <a:ext cx="4499609" cy="65683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58995" y="1647444"/>
              <a:ext cx="4471415" cy="28498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88765" y="1326388"/>
            <a:ext cx="1967864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b="1" spc="1495" dirty="0">
                <a:solidFill>
                  <a:srgbClr val="01336A"/>
                </a:solidFill>
                <a:latin typeface="Calibri"/>
                <a:cs typeface="Calibri"/>
              </a:rPr>
              <a:t>05</a:t>
            </a:r>
            <a:endParaRPr sz="120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40863" y="2996565"/>
            <a:ext cx="3460750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CONCLUSION:</a:t>
            </a:r>
            <a:endParaRPr sz="3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72627" y="0"/>
            <a:ext cx="568960" cy="571500"/>
          </a:xfrm>
          <a:custGeom>
            <a:avLst/>
            <a:gdLst/>
            <a:ahLst/>
            <a:cxnLst/>
            <a:rect l="l" t="t" r="r" b="b"/>
            <a:pathLst>
              <a:path w="568959" h="571500">
                <a:moveTo>
                  <a:pt x="568375" y="0"/>
                </a:moveTo>
                <a:lnTo>
                  <a:pt x="0" y="0"/>
                </a:lnTo>
                <a:lnTo>
                  <a:pt x="0" y="571500"/>
                </a:lnTo>
                <a:lnTo>
                  <a:pt x="568375" y="571500"/>
                </a:lnTo>
                <a:lnTo>
                  <a:pt x="568375" y="0"/>
                </a:lnTo>
                <a:close/>
              </a:path>
            </a:pathLst>
          </a:custGeom>
          <a:solidFill>
            <a:srgbClr val="085FB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3118" y="0"/>
            <a:ext cx="1140460" cy="571500"/>
            <a:chOff x="3118" y="0"/>
            <a:chExt cx="1140460" cy="571500"/>
          </a:xfrm>
        </p:grpSpPr>
        <p:sp>
          <p:nvSpPr>
            <p:cNvPr id="4" name="object 4"/>
            <p:cNvSpPr/>
            <p:nvPr/>
          </p:nvSpPr>
          <p:spPr>
            <a:xfrm>
              <a:off x="3118" y="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571360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71360" y="571500"/>
                  </a:lnTo>
                  <a:lnTo>
                    <a:pt x="571360" y="0"/>
                  </a:lnTo>
                  <a:close/>
                </a:path>
              </a:pathLst>
            </a:custGeom>
            <a:solidFill>
              <a:srgbClr val="00D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3100" y="12"/>
              <a:ext cx="570230" cy="571500"/>
            </a:xfrm>
            <a:custGeom>
              <a:avLst/>
              <a:gdLst/>
              <a:ahLst/>
              <a:cxnLst/>
              <a:rect l="l" t="t" r="r" b="b"/>
              <a:pathLst>
                <a:path w="570230" h="571500">
                  <a:moveTo>
                    <a:pt x="569899" y="0"/>
                  </a:moveTo>
                  <a:lnTo>
                    <a:pt x="0" y="0"/>
                  </a:lnTo>
                  <a:lnTo>
                    <a:pt x="0" y="571360"/>
                  </a:lnTo>
                  <a:lnTo>
                    <a:pt x="569899" y="571360"/>
                  </a:lnTo>
                  <a:lnTo>
                    <a:pt x="569899" y="0"/>
                  </a:lnTo>
                  <a:close/>
                </a:path>
              </a:pathLst>
            </a:custGeom>
            <a:solidFill>
              <a:srgbClr val="8DED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8002651" y="12"/>
            <a:ext cx="570230" cy="571500"/>
          </a:xfrm>
          <a:custGeom>
            <a:avLst/>
            <a:gdLst/>
            <a:ahLst/>
            <a:cxnLst/>
            <a:rect l="l" t="t" r="r" b="b"/>
            <a:pathLst>
              <a:path w="570229" h="571500">
                <a:moveTo>
                  <a:pt x="569899" y="0"/>
                </a:moveTo>
                <a:lnTo>
                  <a:pt x="0" y="0"/>
                </a:lnTo>
                <a:lnTo>
                  <a:pt x="0" y="571360"/>
                </a:lnTo>
                <a:lnTo>
                  <a:pt x="569899" y="571360"/>
                </a:lnTo>
                <a:lnTo>
                  <a:pt x="569899" y="0"/>
                </a:lnTo>
                <a:close/>
              </a:path>
            </a:pathLst>
          </a:custGeom>
          <a:solidFill>
            <a:srgbClr val="469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43000" y="12"/>
            <a:ext cx="6859905" cy="1144905"/>
          </a:xfrm>
          <a:prstGeom prst="rect">
            <a:avLst/>
          </a:prstGeom>
          <a:solidFill>
            <a:srgbClr val="01336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b="0" spc="-10" dirty="0">
                <a:latin typeface="Century Gothic"/>
                <a:cs typeface="Century Gothic"/>
              </a:rPr>
              <a:t>Conclusion</a:t>
            </a:r>
          </a:p>
        </p:txBody>
      </p:sp>
      <p:sp>
        <p:nvSpPr>
          <p:cNvPr id="8" name="object 8"/>
          <p:cNvSpPr/>
          <p:nvPr/>
        </p:nvSpPr>
        <p:spPr>
          <a:xfrm>
            <a:off x="3118" y="571500"/>
            <a:ext cx="570230" cy="573405"/>
          </a:xfrm>
          <a:custGeom>
            <a:avLst/>
            <a:gdLst/>
            <a:ahLst/>
            <a:cxnLst/>
            <a:rect l="l" t="t" r="r" b="b"/>
            <a:pathLst>
              <a:path w="570230" h="573405">
                <a:moveTo>
                  <a:pt x="569899" y="0"/>
                </a:moveTo>
                <a:lnTo>
                  <a:pt x="0" y="0"/>
                </a:lnTo>
                <a:lnTo>
                  <a:pt x="0" y="573024"/>
                </a:lnTo>
                <a:lnTo>
                  <a:pt x="569899" y="573024"/>
                </a:lnTo>
                <a:lnTo>
                  <a:pt x="569899" y="0"/>
                </a:lnTo>
                <a:close/>
              </a:path>
            </a:pathLst>
          </a:custGeom>
          <a:solidFill>
            <a:srgbClr val="469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72627" y="571512"/>
            <a:ext cx="570230" cy="573405"/>
          </a:xfrm>
          <a:custGeom>
            <a:avLst/>
            <a:gdLst/>
            <a:ahLst/>
            <a:cxnLst/>
            <a:rect l="l" t="t" r="r" b="b"/>
            <a:pathLst>
              <a:path w="570229" h="573405">
                <a:moveTo>
                  <a:pt x="569899" y="0"/>
                </a:moveTo>
                <a:lnTo>
                  <a:pt x="0" y="0"/>
                </a:lnTo>
                <a:lnTo>
                  <a:pt x="0" y="572884"/>
                </a:lnTo>
                <a:lnTo>
                  <a:pt x="569899" y="572884"/>
                </a:lnTo>
                <a:lnTo>
                  <a:pt x="569899" y="0"/>
                </a:lnTo>
                <a:close/>
              </a:path>
            </a:pathLst>
          </a:custGeom>
          <a:solidFill>
            <a:srgbClr val="8DEDF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5722620" y="1714500"/>
            <a:ext cx="3421379" cy="3429000"/>
            <a:chOff x="5722620" y="1714500"/>
            <a:chExt cx="3421379" cy="3429000"/>
          </a:xfrm>
        </p:grpSpPr>
        <p:sp>
          <p:nvSpPr>
            <p:cNvPr id="11" name="object 11"/>
            <p:cNvSpPr/>
            <p:nvPr/>
          </p:nvSpPr>
          <p:spPr>
            <a:xfrm>
              <a:off x="8005699" y="3999039"/>
              <a:ext cx="1138555" cy="1144905"/>
            </a:xfrm>
            <a:custGeom>
              <a:avLst/>
              <a:gdLst/>
              <a:ahLst/>
              <a:cxnLst/>
              <a:rect l="l" t="t" r="r" b="b"/>
              <a:pathLst>
                <a:path w="1138554" h="1144904">
                  <a:moveTo>
                    <a:pt x="572884" y="0"/>
                  </a:moveTo>
                  <a:lnTo>
                    <a:pt x="0" y="0"/>
                  </a:lnTo>
                  <a:lnTo>
                    <a:pt x="0" y="572884"/>
                  </a:lnTo>
                  <a:lnTo>
                    <a:pt x="572884" y="572884"/>
                  </a:lnTo>
                  <a:lnTo>
                    <a:pt x="572884" y="0"/>
                  </a:lnTo>
                  <a:close/>
                </a:path>
                <a:path w="1138554" h="1144904">
                  <a:moveTo>
                    <a:pt x="1138301" y="572960"/>
                  </a:moveTo>
                  <a:lnTo>
                    <a:pt x="572897" y="572960"/>
                  </a:lnTo>
                  <a:lnTo>
                    <a:pt x="572897" y="1144460"/>
                  </a:lnTo>
                  <a:lnTo>
                    <a:pt x="1138301" y="1144460"/>
                  </a:lnTo>
                  <a:lnTo>
                    <a:pt x="1138301" y="572960"/>
                  </a:lnTo>
                  <a:close/>
                </a:path>
              </a:pathLst>
            </a:custGeom>
            <a:solidFill>
              <a:srgbClr val="00D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578596" y="3999039"/>
              <a:ext cx="565785" cy="573405"/>
            </a:xfrm>
            <a:custGeom>
              <a:avLst/>
              <a:gdLst/>
              <a:ahLst/>
              <a:cxnLst/>
              <a:rect l="l" t="t" r="r" b="b"/>
              <a:pathLst>
                <a:path w="565784" h="573404">
                  <a:moveTo>
                    <a:pt x="0" y="572884"/>
                  </a:moveTo>
                  <a:lnTo>
                    <a:pt x="565403" y="572884"/>
                  </a:lnTo>
                  <a:lnTo>
                    <a:pt x="565403" y="0"/>
                  </a:lnTo>
                  <a:lnTo>
                    <a:pt x="0" y="0"/>
                  </a:lnTo>
                  <a:lnTo>
                    <a:pt x="0" y="572884"/>
                  </a:lnTo>
                  <a:close/>
                </a:path>
              </a:pathLst>
            </a:custGeom>
            <a:solidFill>
              <a:srgbClr val="8DED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005699" y="4571999"/>
              <a:ext cx="573405" cy="571500"/>
            </a:xfrm>
            <a:custGeom>
              <a:avLst/>
              <a:gdLst/>
              <a:ahLst/>
              <a:cxnLst/>
              <a:rect l="l" t="t" r="r" b="b"/>
              <a:pathLst>
                <a:path w="573404" h="571500">
                  <a:moveTo>
                    <a:pt x="572884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72884" y="571500"/>
                  </a:lnTo>
                  <a:lnTo>
                    <a:pt x="572884" y="0"/>
                  </a:lnTo>
                  <a:close/>
                </a:path>
              </a:pathLst>
            </a:custGeom>
            <a:solidFill>
              <a:srgbClr val="013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575675" y="3429063"/>
              <a:ext cx="568325" cy="573405"/>
            </a:xfrm>
            <a:custGeom>
              <a:avLst/>
              <a:gdLst/>
              <a:ahLst/>
              <a:cxnLst/>
              <a:rect l="l" t="t" r="r" b="b"/>
              <a:pathLst>
                <a:path w="568325" h="573404">
                  <a:moveTo>
                    <a:pt x="0" y="572884"/>
                  </a:moveTo>
                  <a:lnTo>
                    <a:pt x="568324" y="572884"/>
                  </a:lnTo>
                  <a:lnTo>
                    <a:pt x="568324" y="0"/>
                  </a:lnTo>
                  <a:lnTo>
                    <a:pt x="0" y="0"/>
                  </a:lnTo>
                  <a:lnTo>
                    <a:pt x="0" y="572884"/>
                  </a:lnTo>
                  <a:close/>
                </a:path>
              </a:pathLst>
            </a:custGeom>
            <a:solidFill>
              <a:srgbClr val="085F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864096" y="4571999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571500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71500" y="571500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00D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294120" y="3998976"/>
              <a:ext cx="573405" cy="573405"/>
            </a:xfrm>
            <a:custGeom>
              <a:avLst/>
              <a:gdLst/>
              <a:ahLst/>
              <a:cxnLst/>
              <a:rect l="l" t="t" r="r" b="b"/>
              <a:pathLst>
                <a:path w="573404" h="573404">
                  <a:moveTo>
                    <a:pt x="573024" y="0"/>
                  </a:moveTo>
                  <a:lnTo>
                    <a:pt x="0" y="0"/>
                  </a:lnTo>
                  <a:lnTo>
                    <a:pt x="0" y="573024"/>
                  </a:lnTo>
                  <a:lnTo>
                    <a:pt x="573024" y="573024"/>
                  </a:lnTo>
                  <a:lnTo>
                    <a:pt x="573024" y="0"/>
                  </a:lnTo>
                  <a:close/>
                </a:path>
              </a:pathLst>
            </a:custGeom>
            <a:solidFill>
              <a:srgbClr val="8DED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865747" y="3999039"/>
              <a:ext cx="571500" cy="573405"/>
            </a:xfrm>
            <a:custGeom>
              <a:avLst/>
              <a:gdLst/>
              <a:ahLst/>
              <a:cxnLst/>
              <a:rect l="l" t="t" r="r" b="b"/>
              <a:pathLst>
                <a:path w="571500" h="573404">
                  <a:moveTo>
                    <a:pt x="571360" y="0"/>
                  </a:moveTo>
                  <a:lnTo>
                    <a:pt x="0" y="0"/>
                  </a:lnTo>
                  <a:lnTo>
                    <a:pt x="0" y="572884"/>
                  </a:lnTo>
                  <a:lnTo>
                    <a:pt x="571360" y="572884"/>
                  </a:lnTo>
                  <a:lnTo>
                    <a:pt x="571360" y="0"/>
                  </a:lnTo>
                  <a:close/>
                </a:path>
              </a:pathLst>
            </a:custGeom>
            <a:solidFill>
              <a:srgbClr val="013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435723" y="4571999"/>
              <a:ext cx="573405" cy="571500"/>
            </a:xfrm>
            <a:custGeom>
              <a:avLst/>
              <a:gdLst/>
              <a:ahLst/>
              <a:cxnLst/>
              <a:rect l="l" t="t" r="r" b="b"/>
              <a:pathLst>
                <a:path w="573404" h="571500">
                  <a:moveTo>
                    <a:pt x="572884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72884" y="571500"/>
                  </a:lnTo>
                  <a:lnTo>
                    <a:pt x="572884" y="0"/>
                  </a:lnTo>
                  <a:close/>
                </a:path>
              </a:pathLst>
            </a:custGeom>
            <a:solidFill>
              <a:srgbClr val="085F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010144" y="2286000"/>
              <a:ext cx="570230" cy="571500"/>
            </a:xfrm>
            <a:custGeom>
              <a:avLst/>
              <a:gdLst/>
              <a:ahLst/>
              <a:cxnLst/>
              <a:rect l="l" t="t" r="r" b="b"/>
              <a:pathLst>
                <a:path w="570229" h="571500">
                  <a:moveTo>
                    <a:pt x="569899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69899" y="571500"/>
                  </a:lnTo>
                  <a:lnTo>
                    <a:pt x="569899" y="0"/>
                  </a:lnTo>
                  <a:close/>
                </a:path>
              </a:pathLst>
            </a:custGeom>
            <a:solidFill>
              <a:srgbClr val="013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577199" y="2286000"/>
              <a:ext cx="567055" cy="571500"/>
            </a:xfrm>
            <a:custGeom>
              <a:avLst/>
              <a:gdLst/>
              <a:ahLst/>
              <a:cxnLst/>
              <a:rect l="l" t="t" r="r" b="b"/>
              <a:pathLst>
                <a:path w="567054" h="571500">
                  <a:moveTo>
                    <a:pt x="0" y="571500"/>
                  </a:moveTo>
                  <a:lnTo>
                    <a:pt x="566801" y="571500"/>
                  </a:lnTo>
                  <a:lnTo>
                    <a:pt x="566801" y="0"/>
                  </a:lnTo>
                  <a:lnTo>
                    <a:pt x="0" y="0"/>
                  </a:lnTo>
                  <a:lnTo>
                    <a:pt x="0" y="571500"/>
                  </a:lnTo>
                  <a:close/>
                </a:path>
              </a:pathLst>
            </a:custGeom>
            <a:solidFill>
              <a:srgbClr val="00D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005699" y="2857500"/>
              <a:ext cx="573405" cy="573405"/>
            </a:xfrm>
            <a:custGeom>
              <a:avLst/>
              <a:gdLst/>
              <a:ahLst/>
              <a:cxnLst/>
              <a:rect l="l" t="t" r="r" b="b"/>
              <a:pathLst>
                <a:path w="573404" h="573404">
                  <a:moveTo>
                    <a:pt x="572884" y="0"/>
                  </a:moveTo>
                  <a:lnTo>
                    <a:pt x="0" y="0"/>
                  </a:lnTo>
                  <a:lnTo>
                    <a:pt x="0" y="573024"/>
                  </a:lnTo>
                  <a:lnTo>
                    <a:pt x="572884" y="573024"/>
                  </a:lnTo>
                  <a:lnTo>
                    <a:pt x="572884" y="0"/>
                  </a:lnTo>
                  <a:close/>
                </a:path>
              </a:pathLst>
            </a:custGeom>
            <a:solidFill>
              <a:srgbClr val="469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437120" y="3429000"/>
              <a:ext cx="571500" cy="573405"/>
            </a:xfrm>
            <a:custGeom>
              <a:avLst/>
              <a:gdLst/>
              <a:ahLst/>
              <a:cxnLst/>
              <a:rect l="l" t="t" r="r" b="b"/>
              <a:pathLst>
                <a:path w="571500" h="573404">
                  <a:moveTo>
                    <a:pt x="571500" y="0"/>
                  </a:moveTo>
                  <a:lnTo>
                    <a:pt x="0" y="0"/>
                  </a:lnTo>
                  <a:lnTo>
                    <a:pt x="0" y="573024"/>
                  </a:lnTo>
                  <a:lnTo>
                    <a:pt x="571500" y="573024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00D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008747" y="3429063"/>
              <a:ext cx="571500" cy="573405"/>
            </a:xfrm>
            <a:custGeom>
              <a:avLst/>
              <a:gdLst/>
              <a:ahLst/>
              <a:cxnLst/>
              <a:rect l="l" t="t" r="r" b="b"/>
              <a:pathLst>
                <a:path w="571500" h="573404">
                  <a:moveTo>
                    <a:pt x="571360" y="0"/>
                  </a:moveTo>
                  <a:lnTo>
                    <a:pt x="0" y="0"/>
                  </a:lnTo>
                  <a:lnTo>
                    <a:pt x="0" y="572884"/>
                  </a:lnTo>
                  <a:lnTo>
                    <a:pt x="571360" y="572884"/>
                  </a:lnTo>
                  <a:lnTo>
                    <a:pt x="571360" y="0"/>
                  </a:lnTo>
                  <a:close/>
                </a:path>
              </a:pathLst>
            </a:custGeom>
            <a:solidFill>
              <a:srgbClr val="013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435723" y="2857512"/>
              <a:ext cx="573405" cy="573405"/>
            </a:xfrm>
            <a:custGeom>
              <a:avLst/>
              <a:gdLst/>
              <a:ahLst/>
              <a:cxnLst/>
              <a:rect l="l" t="t" r="r" b="b"/>
              <a:pathLst>
                <a:path w="573404" h="573404">
                  <a:moveTo>
                    <a:pt x="572884" y="0"/>
                  </a:moveTo>
                  <a:lnTo>
                    <a:pt x="0" y="0"/>
                  </a:lnTo>
                  <a:lnTo>
                    <a:pt x="0" y="572884"/>
                  </a:lnTo>
                  <a:lnTo>
                    <a:pt x="572884" y="572884"/>
                  </a:lnTo>
                  <a:lnTo>
                    <a:pt x="572884" y="0"/>
                  </a:lnTo>
                  <a:close/>
                </a:path>
              </a:pathLst>
            </a:custGeom>
            <a:solidFill>
              <a:srgbClr val="8DED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295644" y="1714499"/>
              <a:ext cx="2848610" cy="3429000"/>
            </a:xfrm>
            <a:custGeom>
              <a:avLst/>
              <a:gdLst/>
              <a:ahLst/>
              <a:cxnLst/>
              <a:rect l="l" t="t" r="r" b="b"/>
              <a:pathLst>
                <a:path w="2848609" h="3429000">
                  <a:moveTo>
                    <a:pt x="573024" y="2857500"/>
                  </a:moveTo>
                  <a:lnTo>
                    <a:pt x="0" y="2857500"/>
                  </a:lnTo>
                  <a:lnTo>
                    <a:pt x="0" y="3429000"/>
                  </a:lnTo>
                  <a:lnTo>
                    <a:pt x="573024" y="3429000"/>
                  </a:lnTo>
                  <a:lnTo>
                    <a:pt x="573024" y="2857500"/>
                  </a:lnTo>
                  <a:close/>
                </a:path>
                <a:path w="2848609" h="3429000">
                  <a:moveTo>
                    <a:pt x="1711439" y="2284539"/>
                  </a:moveTo>
                  <a:lnTo>
                    <a:pt x="1141476" y="2284539"/>
                  </a:lnTo>
                  <a:lnTo>
                    <a:pt x="1141476" y="1714500"/>
                  </a:lnTo>
                  <a:lnTo>
                    <a:pt x="569976" y="1714500"/>
                  </a:lnTo>
                  <a:lnTo>
                    <a:pt x="569976" y="2287524"/>
                  </a:lnTo>
                  <a:lnTo>
                    <a:pt x="1140079" y="2287524"/>
                  </a:lnTo>
                  <a:lnTo>
                    <a:pt x="1140079" y="2857423"/>
                  </a:lnTo>
                  <a:lnTo>
                    <a:pt x="1711439" y="2857423"/>
                  </a:lnTo>
                  <a:lnTo>
                    <a:pt x="1711439" y="2284539"/>
                  </a:lnTo>
                  <a:close/>
                </a:path>
                <a:path w="2848609" h="3429000">
                  <a:moveTo>
                    <a:pt x="2848356" y="0"/>
                  </a:moveTo>
                  <a:lnTo>
                    <a:pt x="2280031" y="0"/>
                  </a:lnTo>
                  <a:lnTo>
                    <a:pt x="2280031" y="573024"/>
                  </a:lnTo>
                  <a:lnTo>
                    <a:pt x="2848356" y="573024"/>
                  </a:lnTo>
                  <a:lnTo>
                    <a:pt x="2848356" y="0"/>
                  </a:lnTo>
                  <a:close/>
                </a:path>
              </a:pathLst>
            </a:custGeom>
            <a:solidFill>
              <a:srgbClr val="469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722620" y="2857512"/>
              <a:ext cx="3421379" cy="2286000"/>
            </a:xfrm>
            <a:custGeom>
              <a:avLst/>
              <a:gdLst/>
              <a:ahLst/>
              <a:cxnLst/>
              <a:rect l="l" t="t" r="r" b="b"/>
              <a:pathLst>
                <a:path w="3421379" h="2286000">
                  <a:moveTo>
                    <a:pt x="571500" y="1714487"/>
                  </a:moveTo>
                  <a:lnTo>
                    <a:pt x="0" y="1714487"/>
                  </a:lnTo>
                  <a:lnTo>
                    <a:pt x="0" y="2285987"/>
                  </a:lnTo>
                  <a:lnTo>
                    <a:pt x="571500" y="2285987"/>
                  </a:lnTo>
                  <a:lnTo>
                    <a:pt x="571500" y="1714487"/>
                  </a:lnTo>
                  <a:close/>
                </a:path>
                <a:path w="3421379" h="2286000">
                  <a:moveTo>
                    <a:pt x="3421367" y="0"/>
                  </a:moveTo>
                  <a:lnTo>
                    <a:pt x="2853055" y="0"/>
                  </a:lnTo>
                  <a:lnTo>
                    <a:pt x="2853055" y="572884"/>
                  </a:lnTo>
                  <a:lnTo>
                    <a:pt x="3421367" y="572884"/>
                  </a:lnTo>
                  <a:lnTo>
                    <a:pt x="3421367" y="0"/>
                  </a:lnTo>
                  <a:close/>
                </a:path>
              </a:pathLst>
            </a:custGeom>
            <a:solidFill>
              <a:srgbClr val="8DED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730097" y="1083716"/>
            <a:ext cx="7355205" cy="404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1600" dirty="0">
                <a:solidFill>
                  <a:srgbClr val="01336A"/>
                </a:solidFill>
                <a:latin typeface="Arial"/>
                <a:cs typeface="Arial"/>
              </a:rPr>
              <a:t>This</a:t>
            </a:r>
            <a:r>
              <a:rPr sz="1600" spc="10" dirty="0">
                <a:solidFill>
                  <a:srgbClr val="01336A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1336A"/>
                </a:solidFill>
                <a:latin typeface="Arial"/>
                <a:cs typeface="Arial"/>
              </a:rPr>
              <a:t>activity</a:t>
            </a:r>
            <a:r>
              <a:rPr sz="1600" spc="25" dirty="0">
                <a:solidFill>
                  <a:srgbClr val="01336A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1336A"/>
                </a:solidFill>
                <a:latin typeface="Arial"/>
                <a:cs typeface="Arial"/>
              </a:rPr>
              <a:t>helped</a:t>
            </a:r>
            <a:r>
              <a:rPr sz="1600" spc="20" dirty="0">
                <a:solidFill>
                  <a:srgbClr val="01336A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1336A"/>
                </a:solidFill>
                <a:latin typeface="Arial"/>
                <a:cs typeface="Arial"/>
              </a:rPr>
              <a:t>us</a:t>
            </a:r>
            <a:r>
              <a:rPr sz="1600" spc="15" dirty="0">
                <a:solidFill>
                  <a:srgbClr val="01336A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1336A"/>
                </a:solidFill>
                <a:latin typeface="Arial"/>
                <a:cs typeface="Arial"/>
              </a:rPr>
              <a:t>understand</a:t>
            </a:r>
            <a:r>
              <a:rPr sz="1600" spc="30" dirty="0">
                <a:solidFill>
                  <a:srgbClr val="01336A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1336A"/>
                </a:solidFill>
                <a:latin typeface="Arial"/>
                <a:cs typeface="Arial"/>
              </a:rPr>
              <a:t>the</a:t>
            </a:r>
            <a:r>
              <a:rPr sz="1600" spc="10" dirty="0">
                <a:solidFill>
                  <a:srgbClr val="01336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1336A"/>
                </a:solidFill>
                <a:latin typeface="Arial"/>
                <a:cs typeface="Arial"/>
              </a:rPr>
              <a:t>service</a:t>
            </a:r>
            <a:r>
              <a:rPr sz="1600" spc="5" dirty="0">
                <a:solidFill>
                  <a:srgbClr val="01336A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1336A"/>
                </a:solidFill>
                <a:latin typeface="Arial"/>
                <a:cs typeface="Arial"/>
              </a:rPr>
              <a:t>pattern</a:t>
            </a:r>
            <a:r>
              <a:rPr sz="1600" spc="20" dirty="0">
                <a:solidFill>
                  <a:srgbClr val="01336A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1336A"/>
                </a:solidFill>
                <a:latin typeface="Arial"/>
                <a:cs typeface="Arial"/>
              </a:rPr>
              <a:t>of</a:t>
            </a:r>
            <a:r>
              <a:rPr sz="1600" spc="10" dirty="0">
                <a:solidFill>
                  <a:srgbClr val="01336A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1336A"/>
                </a:solidFill>
                <a:latin typeface="Arial"/>
                <a:cs typeface="Arial"/>
              </a:rPr>
              <a:t>an</a:t>
            </a:r>
            <a:r>
              <a:rPr sz="1600" spc="20" dirty="0">
                <a:solidFill>
                  <a:srgbClr val="01336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1336A"/>
                </a:solidFill>
                <a:latin typeface="Arial"/>
                <a:cs typeface="Arial"/>
              </a:rPr>
              <a:t>average</a:t>
            </a:r>
            <a:r>
              <a:rPr sz="1600" spc="20" dirty="0">
                <a:solidFill>
                  <a:srgbClr val="01336A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1336A"/>
                </a:solidFill>
                <a:latin typeface="Arial"/>
                <a:cs typeface="Arial"/>
              </a:rPr>
              <a:t>Uber</a:t>
            </a:r>
            <a:r>
              <a:rPr sz="1600" spc="20" dirty="0">
                <a:solidFill>
                  <a:srgbClr val="01336A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01336A"/>
                </a:solidFill>
                <a:latin typeface="Arial"/>
                <a:cs typeface="Arial"/>
              </a:rPr>
              <a:t>user.</a:t>
            </a:r>
            <a:r>
              <a:rPr sz="1600" dirty="0">
                <a:solidFill>
                  <a:srgbClr val="01336A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01336A"/>
                </a:solidFill>
                <a:latin typeface="Arial"/>
                <a:cs typeface="Arial"/>
              </a:rPr>
              <a:t>It </a:t>
            </a:r>
            <a:r>
              <a:rPr sz="1600" dirty="0">
                <a:solidFill>
                  <a:srgbClr val="01336A"/>
                </a:solidFill>
                <a:latin typeface="Arial"/>
                <a:cs typeface="Arial"/>
              </a:rPr>
              <a:t>helps</a:t>
            </a:r>
            <a:r>
              <a:rPr sz="1600" spc="10" dirty="0">
                <a:solidFill>
                  <a:srgbClr val="01336A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1336A"/>
                </a:solidFill>
                <a:latin typeface="Arial"/>
                <a:cs typeface="Arial"/>
              </a:rPr>
              <a:t>us</a:t>
            </a:r>
            <a:r>
              <a:rPr sz="1600" spc="-5" dirty="0">
                <a:solidFill>
                  <a:srgbClr val="01336A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1336A"/>
                </a:solidFill>
                <a:latin typeface="Arial"/>
                <a:cs typeface="Arial"/>
              </a:rPr>
              <a:t>explore its</a:t>
            </a:r>
            <a:r>
              <a:rPr sz="1600" spc="-5" dirty="0">
                <a:solidFill>
                  <a:srgbClr val="01336A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1336A"/>
                </a:solidFill>
                <a:latin typeface="Arial"/>
                <a:cs typeface="Arial"/>
              </a:rPr>
              <a:t>behaviours</a:t>
            </a:r>
            <a:r>
              <a:rPr sz="1600" spc="15" dirty="0">
                <a:solidFill>
                  <a:srgbClr val="01336A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1336A"/>
                </a:solidFill>
                <a:latin typeface="Arial"/>
                <a:cs typeface="Arial"/>
              </a:rPr>
              <a:t>and opens</a:t>
            </a:r>
            <a:r>
              <a:rPr sz="1600" spc="-5" dirty="0">
                <a:solidFill>
                  <a:srgbClr val="01336A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1336A"/>
                </a:solidFill>
                <a:latin typeface="Arial"/>
                <a:cs typeface="Arial"/>
              </a:rPr>
              <a:t>a</a:t>
            </a:r>
            <a:r>
              <a:rPr sz="1600" spc="-10" dirty="0">
                <a:solidFill>
                  <a:srgbClr val="01336A"/>
                </a:solidFill>
                <a:latin typeface="Arial"/>
                <a:cs typeface="Arial"/>
              </a:rPr>
              <a:t> </a:t>
            </a:r>
            <a:r>
              <a:rPr sz="1600" spc="70" dirty="0">
                <a:solidFill>
                  <a:srgbClr val="01336A"/>
                </a:solidFill>
                <a:latin typeface="Arial"/>
                <a:cs typeface="Arial"/>
              </a:rPr>
              <a:t>window</a:t>
            </a:r>
            <a:r>
              <a:rPr sz="1600" spc="15" dirty="0">
                <a:solidFill>
                  <a:srgbClr val="01336A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1336A"/>
                </a:solidFill>
                <a:latin typeface="Arial"/>
                <a:cs typeface="Arial"/>
              </a:rPr>
              <a:t>for us </a:t>
            </a:r>
            <a:r>
              <a:rPr sz="1600" spc="50" dirty="0">
                <a:solidFill>
                  <a:srgbClr val="01336A"/>
                </a:solidFill>
                <a:latin typeface="Arial"/>
                <a:cs typeface="Arial"/>
              </a:rPr>
              <a:t>to</a:t>
            </a:r>
            <a:r>
              <a:rPr sz="1600" spc="-10" dirty="0">
                <a:solidFill>
                  <a:srgbClr val="01336A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1336A"/>
                </a:solidFill>
                <a:latin typeface="Arial"/>
                <a:cs typeface="Arial"/>
              </a:rPr>
              <a:t>understand</a:t>
            </a:r>
            <a:r>
              <a:rPr sz="1600" spc="15" dirty="0">
                <a:solidFill>
                  <a:srgbClr val="01336A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01336A"/>
                </a:solidFill>
                <a:latin typeface="Arial"/>
                <a:cs typeface="Arial"/>
              </a:rPr>
              <a:t>the </a:t>
            </a:r>
            <a:r>
              <a:rPr sz="1600" spc="-10" dirty="0">
                <a:solidFill>
                  <a:srgbClr val="01336A"/>
                </a:solidFill>
                <a:latin typeface="Arial"/>
                <a:cs typeface="Arial"/>
              </a:rPr>
              <a:t>user’s</a:t>
            </a:r>
            <a:r>
              <a:rPr sz="1600" spc="5" dirty="0">
                <a:solidFill>
                  <a:srgbClr val="01336A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01336A"/>
                </a:solidFill>
                <a:latin typeface="Arial"/>
                <a:cs typeface="Arial"/>
              </a:rPr>
              <a:t>needs.</a:t>
            </a:r>
            <a:r>
              <a:rPr sz="1600" spc="5" dirty="0">
                <a:solidFill>
                  <a:srgbClr val="01336A"/>
                </a:solidFill>
                <a:latin typeface="Arial"/>
                <a:cs typeface="Arial"/>
              </a:rPr>
              <a:t> </a:t>
            </a:r>
            <a:r>
              <a:rPr sz="1600" spc="90" dirty="0">
                <a:solidFill>
                  <a:srgbClr val="01336A"/>
                </a:solidFill>
                <a:latin typeface="Arial"/>
                <a:cs typeface="Arial"/>
              </a:rPr>
              <a:t>With</a:t>
            </a:r>
            <a:r>
              <a:rPr sz="1600" spc="25" dirty="0">
                <a:solidFill>
                  <a:srgbClr val="01336A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1336A"/>
                </a:solidFill>
                <a:latin typeface="Arial"/>
                <a:cs typeface="Arial"/>
              </a:rPr>
              <a:t>this</a:t>
            </a:r>
            <a:r>
              <a:rPr sz="1600" spc="20" dirty="0">
                <a:solidFill>
                  <a:srgbClr val="01336A"/>
                </a:solidFill>
                <a:latin typeface="Arial"/>
                <a:cs typeface="Arial"/>
              </a:rPr>
              <a:t> </a:t>
            </a:r>
            <a:r>
              <a:rPr sz="1600" spc="50" dirty="0">
                <a:solidFill>
                  <a:srgbClr val="01336A"/>
                </a:solidFill>
                <a:latin typeface="Arial"/>
                <a:cs typeface="Arial"/>
              </a:rPr>
              <a:t>new</a:t>
            </a:r>
            <a:r>
              <a:rPr sz="1600" spc="15" dirty="0">
                <a:solidFill>
                  <a:srgbClr val="01336A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1336A"/>
                </a:solidFill>
                <a:latin typeface="Arial"/>
                <a:cs typeface="Arial"/>
              </a:rPr>
              <a:t>found</a:t>
            </a:r>
            <a:r>
              <a:rPr sz="1600" spc="20" dirty="0">
                <a:solidFill>
                  <a:srgbClr val="01336A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1336A"/>
                </a:solidFill>
                <a:latin typeface="Arial"/>
                <a:cs typeface="Arial"/>
              </a:rPr>
              <a:t>understanding</a:t>
            </a:r>
            <a:r>
              <a:rPr sz="1600" spc="25" dirty="0">
                <a:solidFill>
                  <a:srgbClr val="01336A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1336A"/>
                </a:solidFill>
                <a:latin typeface="Arial"/>
                <a:cs typeface="Arial"/>
              </a:rPr>
              <a:t>of</a:t>
            </a:r>
            <a:r>
              <a:rPr sz="1600" spc="10" dirty="0">
                <a:solidFill>
                  <a:srgbClr val="01336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1336A"/>
                </a:solidFill>
                <a:latin typeface="Arial"/>
                <a:cs typeface="Arial"/>
              </a:rPr>
              <a:t>ours,</a:t>
            </a:r>
            <a:r>
              <a:rPr sz="1600" spc="10" dirty="0">
                <a:solidFill>
                  <a:srgbClr val="01336A"/>
                </a:solidFill>
                <a:latin typeface="Arial"/>
                <a:cs typeface="Arial"/>
              </a:rPr>
              <a:t> </a:t>
            </a:r>
            <a:r>
              <a:rPr sz="1600" spc="70" dirty="0">
                <a:solidFill>
                  <a:srgbClr val="01336A"/>
                </a:solidFill>
                <a:latin typeface="Arial"/>
                <a:cs typeface="Arial"/>
              </a:rPr>
              <a:t>we</a:t>
            </a:r>
            <a:r>
              <a:rPr sz="1600" spc="15" dirty="0">
                <a:solidFill>
                  <a:srgbClr val="01336A"/>
                </a:solidFill>
                <a:latin typeface="Arial"/>
                <a:cs typeface="Arial"/>
              </a:rPr>
              <a:t> </a:t>
            </a:r>
            <a:r>
              <a:rPr sz="1600" spc="-20" dirty="0">
                <a:solidFill>
                  <a:srgbClr val="01336A"/>
                </a:solidFill>
                <a:latin typeface="Arial"/>
                <a:cs typeface="Arial"/>
              </a:rPr>
              <a:t>can</a:t>
            </a:r>
            <a:r>
              <a:rPr sz="1600" spc="15" dirty="0">
                <a:solidFill>
                  <a:srgbClr val="01336A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1336A"/>
                </a:solidFill>
                <a:latin typeface="Arial"/>
                <a:cs typeface="Arial"/>
              </a:rPr>
              <a:t>consult</a:t>
            </a:r>
            <a:r>
              <a:rPr sz="1600" spc="20" dirty="0">
                <a:solidFill>
                  <a:srgbClr val="01336A"/>
                </a:solidFill>
                <a:latin typeface="Arial"/>
                <a:cs typeface="Arial"/>
              </a:rPr>
              <a:t> </a:t>
            </a:r>
            <a:r>
              <a:rPr sz="1600" spc="-25" dirty="0">
                <a:solidFill>
                  <a:srgbClr val="01336A"/>
                </a:solidFill>
                <a:latin typeface="Arial"/>
                <a:cs typeface="Arial"/>
              </a:rPr>
              <a:t>the </a:t>
            </a:r>
            <a:r>
              <a:rPr sz="1600" dirty="0">
                <a:solidFill>
                  <a:srgbClr val="01336A"/>
                </a:solidFill>
                <a:latin typeface="Arial"/>
                <a:cs typeface="Arial"/>
              </a:rPr>
              <a:t>company</a:t>
            </a:r>
            <a:r>
              <a:rPr sz="1600" spc="-40" dirty="0">
                <a:solidFill>
                  <a:srgbClr val="01336A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1336A"/>
                </a:solidFill>
                <a:latin typeface="Arial"/>
                <a:cs typeface="Arial"/>
              </a:rPr>
              <a:t>in</a:t>
            </a:r>
            <a:r>
              <a:rPr sz="1600" spc="-35" dirty="0">
                <a:solidFill>
                  <a:srgbClr val="01336A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1336A"/>
                </a:solidFill>
                <a:latin typeface="Arial"/>
                <a:cs typeface="Arial"/>
              </a:rPr>
              <a:t>a</a:t>
            </a:r>
            <a:r>
              <a:rPr sz="1600" spc="-50" dirty="0">
                <a:solidFill>
                  <a:srgbClr val="01336A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1336A"/>
                </a:solidFill>
                <a:latin typeface="Arial"/>
                <a:cs typeface="Arial"/>
              </a:rPr>
              <a:t>more</a:t>
            </a:r>
            <a:r>
              <a:rPr sz="1600" spc="-40" dirty="0">
                <a:solidFill>
                  <a:srgbClr val="01336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1336A"/>
                </a:solidFill>
                <a:latin typeface="Arial"/>
                <a:cs typeface="Arial"/>
              </a:rPr>
              <a:t>accurate</a:t>
            </a:r>
            <a:r>
              <a:rPr sz="1600" spc="-50" dirty="0">
                <a:solidFill>
                  <a:srgbClr val="01336A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01336A"/>
                </a:solidFill>
                <a:latin typeface="Arial"/>
                <a:cs typeface="Arial"/>
              </a:rPr>
              <a:t>manner.</a:t>
            </a:r>
            <a:endParaRPr sz="1600" dirty="0">
              <a:latin typeface="Arial"/>
              <a:cs typeface="Arial"/>
            </a:endParaRPr>
          </a:p>
          <a:p>
            <a:pPr marL="80645">
              <a:lnSpc>
                <a:spcPct val="100000"/>
              </a:lnSpc>
              <a:spcBef>
                <a:spcPts val="250"/>
              </a:spcBef>
            </a:pPr>
            <a:r>
              <a:rPr sz="2000" b="1" spc="265" dirty="0">
                <a:solidFill>
                  <a:srgbClr val="01336A"/>
                </a:solidFill>
                <a:latin typeface="Calibri"/>
                <a:cs typeface="Calibri"/>
              </a:rPr>
              <a:t>The</a:t>
            </a:r>
            <a:r>
              <a:rPr sz="2000" b="1" spc="125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2000" b="1" spc="225" dirty="0">
                <a:solidFill>
                  <a:srgbClr val="01336A"/>
                </a:solidFill>
                <a:latin typeface="Calibri"/>
                <a:cs typeface="Calibri"/>
              </a:rPr>
              <a:t>following</a:t>
            </a:r>
            <a:r>
              <a:rPr sz="2000" b="1" spc="125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2000" b="1" spc="185" dirty="0">
                <a:solidFill>
                  <a:srgbClr val="01336A"/>
                </a:solidFill>
                <a:latin typeface="Calibri"/>
                <a:cs typeface="Calibri"/>
              </a:rPr>
              <a:t>is</a:t>
            </a:r>
            <a:r>
              <a:rPr sz="2000" b="1" spc="114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2000" b="1" spc="250" dirty="0">
                <a:solidFill>
                  <a:srgbClr val="01336A"/>
                </a:solidFill>
                <a:latin typeface="Calibri"/>
                <a:cs typeface="Calibri"/>
              </a:rPr>
              <a:t>observed</a:t>
            </a:r>
            <a:r>
              <a:rPr sz="2000" b="1" spc="105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2000" b="1" spc="270" dirty="0">
                <a:solidFill>
                  <a:srgbClr val="01336A"/>
                </a:solidFill>
                <a:latin typeface="Calibri"/>
                <a:cs typeface="Calibri"/>
              </a:rPr>
              <a:t>by</a:t>
            </a:r>
            <a:r>
              <a:rPr sz="2000" b="1" spc="125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2000" b="1" spc="280" dirty="0">
                <a:solidFill>
                  <a:srgbClr val="01336A"/>
                </a:solidFill>
                <a:latin typeface="Calibri"/>
                <a:cs typeface="Calibri"/>
              </a:rPr>
              <a:t>us</a:t>
            </a:r>
            <a:r>
              <a:rPr sz="2000" b="1" spc="120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2000" b="1" spc="105" dirty="0">
                <a:solidFill>
                  <a:srgbClr val="01336A"/>
                </a:solidFill>
                <a:latin typeface="Calibri"/>
                <a:cs typeface="Calibri"/>
              </a:rPr>
              <a:t>-</a:t>
            </a:r>
            <a:endParaRPr sz="2000" dirty="0">
              <a:latin typeface="Calibri"/>
              <a:cs typeface="Calibri"/>
            </a:endParaRPr>
          </a:p>
          <a:p>
            <a:pPr marL="423545" indent="-342900">
              <a:lnSpc>
                <a:spcPct val="100000"/>
              </a:lnSpc>
              <a:spcBef>
                <a:spcPts val="340"/>
              </a:spcBef>
              <a:buSzPct val="87500"/>
              <a:buFont typeface="Times New Roman"/>
              <a:buChar char="●"/>
              <a:tabLst>
                <a:tab pos="423545" algn="l"/>
                <a:tab pos="424180" algn="l"/>
              </a:tabLst>
            </a:pPr>
            <a:r>
              <a:rPr sz="1600" dirty="0">
                <a:solidFill>
                  <a:srgbClr val="01336A"/>
                </a:solidFill>
                <a:latin typeface="Calibri"/>
                <a:cs typeface="Calibri"/>
              </a:rPr>
              <a:t>93.3%</a:t>
            </a:r>
            <a:r>
              <a:rPr sz="1600" spc="-30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1336A"/>
                </a:solidFill>
                <a:latin typeface="Calibri"/>
                <a:cs typeface="Calibri"/>
              </a:rPr>
              <a:t>of</a:t>
            </a:r>
            <a:r>
              <a:rPr sz="1600" spc="-35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1336A"/>
                </a:solidFill>
                <a:latin typeface="Calibri"/>
                <a:cs typeface="Calibri"/>
              </a:rPr>
              <a:t>the</a:t>
            </a:r>
            <a:r>
              <a:rPr sz="1600" spc="-35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1336A"/>
                </a:solidFill>
                <a:latin typeface="Calibri"/>
                <a:cs typeface="Calibri"/>
              </a:rPr>
              <a:t>trips</a:t>
            </a:r>
            <a:r>
              <a:rPr sz="1600" spc="-45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1336A"/>
                </a:solidFill>
                <a:latin typeface="Calibri"/>
                <a:cs typeface="Calibri"/>
              </a:rPr>
              <a:t>were</a:t>
            </a:r>
            <a:r>
              <a:rPr sz="1600" spc="-15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1336A"/>
                </a:solidFill>
                <a:latin typeface="Calibri"/>
                <a:cs typeface="Calibri"/>
              </a:rPr>
              <a:t>for</a:t>
            </a:r>
            <a:r>
              <a:rPr sz="1600" spc="-40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1336A"/>
                </a:solidFill>
                <a:latin typeface="Calibri"/>
                <a:cs typeface="Calibri"/>
              </a:rPr>
              <a:t>business</a:t>
            </a:r>
            <a:r>
              <a:rPr sz="1600" spc="-50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1336A"/>
                </a:solidFill>
                <a:latin typeface="Calibri"/>
                <a:cs typeface="Calibri"/>
              </a:rPr>
              <a:t>purposes</a:t>
            </a:r>
            <a:r>
              <a:rPr sz="1600" spc="-25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1336A"/>
                </a:solidFill>
                <a:latin typeface="Calibri"/>
                <a:cs typeface="Calibri"/>
              </a:rPr>
              <a:t>while</a:t>
            </a:r>
            <a:r>
              <a:rPr sz="1600" spc="-45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1336A"/>
                </a:solidFill>
                <a:latin typeface="Calibri"/>
                <a:cs typeface="Calibri"/>
              </a:rPr>
              <a:t>6.7%</a:t>
            </a:r>
            <a:r>
              <a:rPr sz="1600" spc="-30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1336A"/>
                </a:solidFill>
                <a:latin typeface="Calibri"/>
                <a:cs typeface="Calibri"/>
              </a:rPr>
              <a:t>were</a:t>
            </a:r>
            <a:r>
              <a:rPr sz="1600" spc="-15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1336A"/>
                </a:solidFill>
                <a:latin typeface="Calibri"/>
                <a:cs typeface="Calibri"/>
              </a:rPr>
              <a:t>for</a:t>
            </a:r>
            <a:r>
              <a:rPr sz="1600" spc="-25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1336A"/>
                </a:solidFill>
                <a:latin typeface="Calibri"/>
                <a:cs typeface="Calibri"/>
              </a:rPr>
              <a:t>personal</a:t>
            </a:r>
            <a:endParaRPr sz="1600" dirty="0">
              <a:latin typeface="Calibri"/>
              <a:cs typeface="Calibri"/>
            </a:endParaRPr>
          </a:p>
          <a:p>
            <a:pPr marL="424180">
              <a:lnSpc>
                <a:spcPct val="100000"/>
              </a:lnSpc>
              <a:spcBef>
                <a:spcPts val="290"/>
              </a:spcBef>
            </a:pPr>
            <a:r>
              <a:rPr sz="1600" dirty="0">
                <a:solidFill>
                  <a:srgbClr val="01336A"/>
                </a:solidFill>
                <a:latin typeface="Calibri"/>
                <a:cs typeface="Calibri"/>
              </a:rPr>
              <a:t>reasons,</a:t>
            </a:r>
            <a:r>
              <a:rPr sz="1600" spc="-25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1336A"/>
                </a:solidFill>
                <a:latin typeface="Calibri"/>
                <a:cs typeface="Calibri"/>
              </a:rPr>
              <a:t>of</a:t>
            </a:r>
            <a:r>
              <a:rPr sz="1600" spc="-30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1336A"/>
                </a:solidFill>
                <a:latin typeface="Calibri"/>
                <a:cs typeface="Calibri"/>
              </a:rPr>
              <a:t>which</a:t>
            </a:r>
            <a:r>
              <a:rPr sz="1600" spc="-40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1336A"/>
                </a:solidFill>
                <a:latin typeface="Calibri"/>
                <a:cs typeface="Calibri"/>
              </a:rPr>
              <a:t>maximum</a:t>
            </a:r>
            <a:r>
              <a:rPr sz="1600" spc="-60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1336A"/>
                </a:solidFill>
                <a:latin typeface="Calibri"/>
                <a:cs typeface="Calibri"/>
              </a:rPr>
              <a:t>were</a:t>
            </a:r>
            <a:r>
              <a:rPr sz="1600" spc="-10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1336A"/>
                </a:solidFill>
                <a:latin typeface="Calibri"/>
                <a:cs typeface="Calibri"/>
              </a:rPr>
              <a:t>taken</a:t>
            </a:r>
            <a:r>
              <a:rPr sz="1600" spc="-35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1336A"/>
                </a:solidFill>
                <a:latin typeface="Calibri"/>
                <a:cs typeface="Calibri"/>
              </a:rPr>
              <a:t>for</a:t>
            </a:r>
            <a:r>
              <a:rPr sz="1600" spc="-40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1336A"/>
                </a:solidFill>
                <a:latin typeface="Calibri"/>
                <a:cs typeface="Calibri"/>
              </a:rPr>
              <a:t>meetings</a:t>
            </a:r>
            <a:r>
              <a:rPr sz="1600" spc="-40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1336A"/>
                </a:solidFill>
                <a:latin typeface="Calibri"/>
                <a:cs typeface="Calibri"/>
              </a:rPr>
              <a:t>and</a:t>
            </a:r>
            <a:r>
              <a:rPr sz="1600" spc="-45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1336A"/>
                </a:solidFill>
                <a:latin typeface="Calibri"/>
                <a:cs typeface="Calibri"/>
              </a:rPr>
              <a:t>least</a:t>
            </a:r>
            <a:r>
              <a:rPr sz="1600" spc="-45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1336A"/>
                </a:solidFill>
                <a:latin typeface="Calibri"/>
                <a:cs typeface="Calibri"/>
              </a:rPr>
              <a:t>for</a:t>
            </a:r>
            <a:r>
              <a:rPr sz="1600" spc="-30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1336A"/>
                </a:solidFill>
                <a:latin typeface="Calibri"/>
                <a:cs typeface="Calibri"/>
              </a:rPr>
              <a:t>charity.</a:t>
            </a:r>
            <a:endParaRPr sz="1600" dirty="0">
              <a:latin typeface="Calibri"/>
              <a:cs typeface="Calibri"/>
            </a:endParaRPr>
          </a:p>
          <a:p>
            <a:pPr marL="441325" indent="-343535">
              <a:lnSpc>
                <a:spcPct val="100000"/>
              </a:lnSpc>
              <a:spcBef>
                <a:spcPts val="540"/>
              </a:spcBef>
              <a:buSzPct val="87500"/>
              <a:buFont typeface="Times New Roman"/>
              <a:buChar char="●"/>
              <a:tabLst>
                <a:tab pos="441325" algn="l"/>
                <a:tab pos="441959" algn="l"/>
              </a:tabLst>
            </a:pPr>
            <a:r>
              <a:rPr sz="1600" spc="-10" dirty="0">
                <a:solidFill>
                  <a:srgbClr val="01336A"/>
                </a:solidFill>
                <a:latin typeface="Calibri"/>
                <a:cs typeface="Calibri"/>
              </a:rPr>
              <a:t>Maximum</a:t>
            </a:r>
            <a:r>
              <a:rPr sz="1600" spc="-70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1336A"/>
                </a:solidFill>
                <a:latin typeface="Calibri"/>
                <a:cs typeface="Calibri"/>
              </a:rPr>
              <a:t>trips</a:t>
            </a:r>
            <a:r>
              <a:rPr sz="1600" spc="-45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1336A"/>
                </a:solidFill>
                <a:latin typeface="Calibri"/>
                <a:cs typeface="Calibri"/>
              </a:rPr>
              <a:t>were</a:t>
            </a:r>
            <a:r>
              <a:rPr sz="1600" spc="-15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1336A"/>
                </a:solidFill>
                <a:latin typeface="Calibri"/>
                <a:cs typeface="Calibri"/>
              </a:rPr>
              <a:t>made</a:t>
            </a:r>
            <a:r>
              <a:rPr sz="1600" spc="-35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1336A"/>
                </a:solidFill>
                <a:latin typeface="Calibri"/>
                <a:cs typeface="Calibri"/>
              </a:rPr>
              <a:t>in</a:t>
            </a:r>
            <a:r>
              <a:rPr sz="1600" spc="-50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1336A"/>
                </a:solidFill>
                <a:latin typeface="Calibri"/>
                <a:cs typeface="Calibri"/>
              </a:rPr>
              <a:t>December</a:t>
            </a:r>
            <a:r>
              <a:rPr lang="en-IN" sz="1600" dirty="0">
                <a:solidFill>
                  <a:srgbClr val="01336A"/>
                </a:solidFill>
                <a:latin typeface="Calibri"/>
                <a:cs typeface="Calibri"/>
              </a:rPr>
              <a:t>, on Mondays</a:t>
            </a:r>
            <a:r>
              <a:rPr sz="1600" spc="-15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1336A"/>
                </a:solidFill>
                <a:latin typeface="Calibri"/>
                <a:cs typeface="Calibri"/>
              </a:rPr>
              <a:t>and</a:t>
            </a:r>
            <a:r>
              <a:rPr sz="1600" spc="-50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1336A"/>
                </a:solidFill>
                <a:latin typeface="Calibri"/>
                <a:cs typeface="Calibri"/>
              </a:rPr>
              <a:t>most</a:t>
            </a:r>
            <a:r>
              <a:rPr sz="1600" spc="-35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1336A"/>
                </a:solidFill>
                <a:latin typeface="Calibri"/>
                <a:cs typeface="Calibri"/>
              </a:rPr>
              <a:t>rides</a:t>
            </a:r>
            <a:r>
              <a:rPr sz="1600" spc="-40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1336A"/>
                </a:solidFill>
                <a:latin typeface="Calibri"/>
                <a:cs typeface="Calibri"/>
              </a:rPr>
              <a:t>were</a:t>
            </a:r>
            <a:r>
              <a:rPr sz="1600" spc="-15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1336A"/>
                </a:solidFill>
                <a:latin typeface="Calibri"/>
                <a:cs typeface="Calibri"/>
              </a:rPr>
              <a:t>hailed</a:t>
            </a:r>
            <a:r>
              <a:rPr sz="1600" spc="-55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01336A"/>
                </a:solidFill>
                <a:latin typeface="Calibri"/>
                <a:cs typeface="Calibri"/>
              </a:rPr>
              <a:t>in</a:t>
            </a:r>
            <a:endParaRPr sz="1600" dirty="0">
              <a:latin typeface="Calibri"/>
              <a:cs typeface="Calibri"/>
            </a:endParaRPr>
          </a:p>
          <a:p>
            <a:pPr marL="441325">
              <a:lnSpc>
                <a:spcPct val="100000"/>
              </a:lnSpc>
              <a:spcBef>
                <a:spcPts val="295"/>
              </a:spcBef>
            </a:pPr>
            <a:r>
              <a:rPr sz="1600" dirty="0">
                <a:solidFill>
                  <a:srgbClr val="01336A"/>
                </a:solidFill>
                <a:latin typeface="Calibri"/>
                <a:cs typeface="Calibri"/>
              </a:rPr>
              <a:t>the</a:t>
            </a:r>
            <a:r>
              <a:rPr sz="1600" spc="-50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1336A"/>
                </a:solidFill>
                <a:latin typeface="Calibri"/>
                <a:cs typeface="Calibri"/>
              </a:rPr>
              <a:t>afternoon</a:t>
            </a:r>
            <a:r>
              <a:rPr sz="1600" spc="-20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1336A"/>
                </a:solidFill>
                <a:latin typeface="Calibri"/>
                <a:cs typeface="Calibri"/>
              </a:rPr>
              <a:t>at</a:t>
            </a:r>
            <a:r>
              <a:rPr sz="1600" spc="-35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01336A"/>
                </a:solidFill>
                <a:latin typeface="Calibri"/>
                <a:cs typeface="Calibri"/>
              </a:rPr>
              <a:t>3pm.</a:t>
            </a:r>
            <a:endParaRPr sz="1600" dirty="0">
              <a:latin typeface="Calibri"/>
              <a:cs typeface="Calibri"/>
            </a:endParaRPr>
          </a:p>
          <a:p>
            <a:pPr marL="441325" marR="1220470" indent="-342900">
              <a:lnSpc>
                <a:spcPct val="114999"/>
              </a:lnSpc>
              <a:buSzPct val="87500"/>
              <a:buFont typeface="Times New Roman"/>
              <a:buChar char="●"/>
              <a:tabLst>
                <a:tab pos="441325" algn="l"/>
                <a:tab pos="441959" algn="l"/>
              </a:tabLst>
            </a:pPr>
            <a:r>
              <a:rPr sz="1600" dirty="0">
                <a:solidFill>
                  <a:srgbClr val="01336A"/>
                </a:solidFill>
                <a:latin typeface="Calibri"/>
                <a:cs typeface="Calibri"/>
              </a:rPr>
              <a:t>Most</a:t>
            </a:r>
            <a:r>
              <a:rPr sz="1600" spc="-40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1336A"/>
                </a:solidFill>
                <a:latin typeface="Calibri"/>
                <a:cs typeface="Calibri"/>
              </a:rPr>
              <a:t>popular</a:t>
            </a:r>
            <a:r>
              <a:rPr sz="1600" spc="-45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1336A"/>
                </a:solidFill>
                <a:latin typeface="Calibri"/>
                <a:cs typeface="Calibri"/>
              </a:rPr>
              <a:t>pickup</a:t>
            </a:r>
            <a:r>
              <a:rPr sz="1600" spc="-45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1336A"/>
                </a:solidFill>
                <a:latin typeface="Calibri"/>
                <a:cs typeface="Calibri"/>
              </a:rPr>
              <a:t>spot</a:t>
            </a:r>
            <a:r>
              <a:rPr sz="1600" spc="-30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1336A"/>
                </a:solidFill>
                <a:latin typeface="Calibri"/>
                <a:cs typeface="Calibri"/>
              </a:rPr>
              <a:t>and</a:t>
            </a:r>
            <a:r>
              <a:rPr sz="1600" spc="-55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1336A"/>
                </a:solidFill>
                <a:latin typeface="Calibri"/>
                <a:cs typeface="Calibri"/>
              </a:rPr>
              <a:t>drop-</a:t>
            </a:r>
            <a:r>
              <a:rPr sz="1600" dirty="0">
                <a:solidFill>
                  <a:srgbClr val="01336A"/>
                </a:solidFill>
                <a:latin typeface="Calibri"/>
                <a:cs typeface="Calibri"/>
              </a:rPr>
              <a:t>off</a:t>
            </a:r>
            <a:r>
              <a:rPr sz="1600" spc="-30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1336A"/>
                </a:solidFill>
                <a:latin typeface="Calibri"/>
                <a:cs typeface="Calibri"/>
              </a:rPr>
              <a:t>is</a:t>
            </a:r>
            <a:r>
              <a:rPr sz="1600" spc="-45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1336A"/>
                </a:solidFill>
                <a:latin typeface="Calibri"/>
                <a:cs typeface="Calibri"/>
              </a:rPr>
              <a:t>Carry</a:t>
            </a:r>
            <a:r>
              <a:rPr sz="1600" spc="-35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1336A"/>
                </a:solidFill>
                <a:latin typeface="Calibri"/>
                <a:cs typeface="Calibri"/>
              </a:rPr>
              <a:t>followed</a:t>
            </a:r>
            <a:r>
              <a:rPr sz="1600" spc="-25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1336A"/>
                </a:solidFill>
                <a:latin typeface="Calibri"/>
                <a:cs typeface="Calibri"/>
              </a:rPr>
              <a:t>by</a:t>
            </a:r>
            <a:r>
              <a:rPr sz="1600" spc="-45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1336A"/>
                </a:solidFill>
                <a:latin typeface="Calibri"/>
                <a:cs typeface="Calibri"/>
              </a:rPr>
              <a:t>unknown locations.</a:t>
            </a:r>
            <a:endParaRPr sz="1600" dirty="0">
              <a:latin typeface="Calibri"/>
              <a:cs typeface="Calibri"/>
            </a:endParaRPr>
          </a:p>
          <a:p>
            <a:pPr marL="487045" indent="-389255">
              <a:lnSpc>
                <a:spcPct val="100000"/>
              </a:lnSpc>
              <a:spcBef>
                <a:spcPts val="285"/>
              </a:spcBef>
              <a:buSzPct val="87500"/>
              <a:buFont typeface="Times New Roman"/>
              <a:buChar char="●"/>
              <a:tabLst>
                <a:tab pos="487045" algn="l"/>
                <a:tab pos="487680" algn="l"/>
              </a:tabLst>
            </a:pPr>
            <a:r>
              <a:rPr sz="1600" dirty="0">
                <a:solidFill>
                  <a:srgbClr val="01336A"/>
                </a:solidFill>
                <a:latin typeface="Calibri"/>
                <a:cs typeface="Calibri"/>
              </a:rPr>
              <a:t>In</a:t>
            </a:r>
            <a:r>
              <a:rPr sz="1600" spc="-45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1336A"/>
                </a:solidFill>
                <a:latin typeface="Calibri"/>
                <a:cs typeface="Calibri"/>
              </a:rPr>
              <a:t>total</a:t>
            </a:r>
            <a:r>
              <a:rPr sz="1600" spc="-45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1336A"/>
                </a:solidFill>
                <a:latin typeface="Calibri"/>
                <a:cs typeface="Calibri"/>
              </a:rPr>
              <a:t>4</a:t>
            </a:r>
            <a:r>
              <a:rPr sz="1600" spc="-40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1336A"/>
                </a:solidFill>
                <a:latin typeface="Calibri"/>
                <a:cs typeface="Calibri"/>
              </a:rPr>
              <a:t>rides</a:t>
            </a:r>
            <a:r>
              <a:rPr sz="1600" spc="-30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1336A"/>
                </a:solidFill>
                <a:latin typeface="Calibri"/>
                <a:cs typeface="Calibri"/>
              </a:rPr>
              <a:t>were</a:t>
            </a:r>
            <a:r>
              <a:rPr sz="1600" spc="-15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1336A"/>
                </a:solidFill>
                <a:latin typeface="Calibri"/>
                <a:cs typeface="Calibri"/>
              </a:rPr>
              <a:t>cancelled</a:t>
            </a:r>
            <a:r>
              <a:rPr sz="1600" spc="-40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1336A"/>
                </a:solidFill>
                <a:latin typeface="Calibri"/>
                <a:cs typeface="Calibri"/>
              </a:rPr>
              <a:t>during</a:t>
            </a:r>
            <a:r>
              <a:rPr sz="1600" spc="-45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1336A"/>
                </a:solidFill>
                <a:latin typeface="Calibri"/>
                <a:cs typeface="Calibri"/>
              </a:rPr>
              <a:t>the</a:t>
            </a:r>
            <a:r>
              <a:rPr sz="1600" spc="-45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01336A"/>
                </a:solidFill>
                <a:latin typeface="Calibri"/>
                <a:cs typeface="Calibri"/>
              </a:rPr>
              <a:t>year</a:t>
            </a:r>
            <a:endParaRPr sz="1600" dirty="0">
              <a:latin typeface="Calibri"/>
              <a:cs typeface="Calibri"/>
            </a:endParaRPr>
          </a:p>
          <a:p>
            <a:pPr marL="441325" indent="-343535">
              <a:lnSpc>
                <a:spcPct val="100000"/>
              </a:lnSpc>
              <a:spcBef>
                <a:spcPts val="290"/>
              </a:spcBef>
              <a:buSzPct val="87500"/>
              <a:buFont typeface="Times New Roman"/>
              <a:buChar char="●"/>
              <a:tabLst>
                <a:tab pos="441325" algn="l"/>
                <a:tab pos="441959" algn="l"/>
              </a:tabLst>
            </a:pPr>
            <a:r>
              <a:rPr sz="1600" dirty="0">
                <a:solidFill>
                  <a:srgbClr val="01336A"/>
                </a:solidFill>
                <a:latin typeface="Calibri"/>
                <a:cs typeface="Calibri"/>
              </a:rPr>
              <a:t>The</a:t>
            </a:r>
            <a:r>
              <a:rPr sz="1600" spc="-45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1336A"/>
                </a:solidFill>
                <a:latin typeface="Calibri"/>
                <a:cs typeface="Calibri"/>
              </a:rPr>
              <a:t>Jupyter</a:t>
            </a:r>
            <a:r>
              <a:rPr sz="1600" spc="-20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1336A"/>
                </a:solidFill>
                <a:latin typeface="Calibri"/>
                <a:cs typeface="Calibri"/>
              </a:rPr>
              <a:t>notebook</a:t>
            </a:r>
            <a:r>
              <a:rPr sz="1600" spc="-10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1336A"/>
                </a:solidFill>
                <a:latin typeface="Calibri"/>
                <a:cs typeface="Calibri"/>
              </a:rPr>
              <a:t>can</a:t>
            </a:r>
            <a:r>
              <a:rPr sz="1600" spc="-50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1336A"/>
                </a:solidFill>
                <a:latin typeface="Calibri"/>
                <a:cs typeface="Calibri"/>
              </a:rPr>
              <a:t>be</a:t>
            </a:r>
            <a:r>
              <a:rPr sz="1600" spc="-35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1336A"/>
                </a:solidFill>
                <a:latin typeface="Calibri"/>
                <a:cs typeface="Calibri"/>
              </a:rPr>
              <a:t>downloaded</a:t>
            </a:r>
            <a:r>
              <a:rPr sz="1600" spc="-30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1336A"/>
                </a:solidFill>
                <a:latin typeface="Calibri"/>
                <a:cs typeface="Calibri"/>
              </a:rPr>
              <a:t>by</a:t>
            </a:r>
            <a:r>
              <a:rPr sz="1600" spc="-15" dirty="0">
                <a:solidFill>
                  <a:srgbClr val="01336A"/>
                </a:solidFill>
                <a:latin typeface="Calibri"/>
                <a:cs typeface="Calibri"/>
              </a:rPr>
              <a:t> </a:t>
            </a:r>
            <a:r>
              <a:rPr sz="1600" u="sng" dirty="0">
                <a:solidFill>
                  <a:srgbClr val="4695FF"/>
                </a:solidFill>
                <a:uFill>
                  <a:solidFill>
                    <a:srgbClr val="4695FF"/>
                  </a:solidFill>
                </a:uFill>
                <a:latin typeface="Calibri"/>
                <a:cs typeface="Calibri"/>
                <a:hlinkClick r:id="rId2"/>
              </a:rPr>
              <a:t>clicking</a:t>
            </a:r>
            <a:r>
              <a:rPr sz="1600" u="sng" spc="-60" dirty="0">
                <a:solidFill>
                  <a:srgbClr val="4695FF"/>
                </a:solidFill>
                <a:uFill>
                  <a:solidFill>
                    <a:srgbClr val="4695FF"/>
                  </a:solidFill>
                </a:uFill>
                <a:latin typeface="Calibri"/>
                <a:cs typeface="Calibri"/>
                <a:hlinkClick r:id="rId2"/>
              </a:rPr>
              <a:t> </a:t>
            </a:r>
            <a:r>
              <a:rPr sz="1600" u="sng" spc="-10" dirty="0">
                <a:solidFill>
                  <a:srgbClr val="4695FF"/>
                </a:solidFill>
                <a:uFill>
                  <a:solidFill>
                    <a:srgbClr val="4695FF"/>
                  </a:solidFill>
                </a:uFill>
                <a:latin typeface="Calibri"/>
                <a:cs typeface="Calibri"/>
                <a:hlinkClick r:id="rId2"/>
              </a:rPr>
              <a:t>here.</a:t>
            </a:r>
            <a:endParaRPr sz="1600" dirty="0">
              <a:latin typeface="Calibri"/>
              <a:cs typeface="Calibri"/>
            </a:endParaRPr>
          </a:p>
          <a:p>
            <a:pPr marL="441325" indent="-343535">
              <a:lnSpc>
                <a:spcPct val="100000"/>
              </a:lnSpc>
              <a:spcBef>
                <a:spcPts val="290"/>
              </a:spcBef>
              <a:buClr>
                <a:srgbClr val="01336A"/>
              </a:buClr>
              <a:buSzPct val="87500"/>
              <a:buFont typeface="Times New Roman"/>
              <a:buChar char="●"/>
              <a:tabLst>
                <a:tab pos="441325" algn="l"/>
                <a:tab pos="441959" algn="l"/>
              </a:tabLst>
            </a:pPr>
            <a:r>
              <a:rPr sz="1600" u="sng" dirty="0">
                <a:solidFill>
                  <a:srgbClr val="4695FF"/>
                </a:solidFill>
                <a:uFill>
                  <a:solidFill>
                    <a:srgbClr val="4695FF"/>
                  </a:solidFill>
                </a:uFill>
                <a:latin typeface="Calibri"/>
                <a:cs typeface="Calibri"/>
                <a:hlinkClick r:id="rId3"/>
              </a:rPr>
              <a:t>PDF</a:t>
            </a:r>
            <a:r>
              <a:rPr sz="1600" u="sng" spc="-20" dirty="0">
                <a:solidFill>
                  <a:srgbClr val="4695FF"/>
                </a:solidFill>
                <a:uFill>
                  <a:solidFill>
                    <a:srgbClr val="4695FF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600" u="sng" dirty="0">
                <a:solidFill>
                  <a:srgbClr val="4695FF"/>
                </a:solidFill>
                <a:uFill>
                  <a:solidFill>
                    <a:srgbClr val="4695FF"/>
                  </a:solidFill>
                </a:uFill>
                <a:latin typeface="Calibri"/>
                <a:cs typeface="Calibri"/>
                <a:hlinkClick r:id="rId3"/>
              </a:rPr>
              <a:t>can</a:t>
            </a:r>
            <a:r>
              <a:rPr sz="1600" u="sng" spc="-30" dirty="0">
                <a:solidFill>
                  <a:srgbClr val="4695FF"/>
                </a:solidFill>
                <a:uFill>
                  <a:solidFill>
                    <a:srgbClr val="4695FF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600" u="sng" dirty="0">
                <a:solidFill>
                  <a:srgbClr val="4695FF"/>
                </a:solidFill>
                <a:uFill>
                  <a:solidFill>
                    <a:srgbClr val="4695FF"/>
                  </a:solidFill>
                </a:uFill>
                <a:latin typeface="Calibri"/>
                <a:cs typeface="Calibri"/>
                <a:hlinkClick r:id="rId3"/>
              </a:rPr>
              <a:t>be</a:t>
            </a:r>
            <a:r>
              <a:rPr sz="1600" u="sng" spc="-20" dirty="0">
                <a:solidFill>
                  <a:srgbClr val="4695FF"/>
                </a:solidFill>
                <a:uFill>
                  <a:solidFill>
                    <a:srgbClr val="4695FF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600" u="sng" spc="-10" dirty="0">
                <a:solidFill>
                  <a:srgbClr val="4695FF"/>
                </a:solidFill>
                <a:uFill>
                  <a:solidFill>
                    <a:srgbClr val="4695FF"/>
                  </a:solidFill>
                </a:uFill>
                <a:latin typeface="Calibri"/>
                <a:cs typeface="Calibri"/>
                <a:hlinkClick r:id="rId3"/>
              </a:rPr>
              <a:t>downloaded</a:t>
            </a:r>
            <a:r>
              <a:rPr sz="1600" u="sng" dirty="0">
                <a:solidFill>
                  <a:srgbClr val="4695FF"/>
                </a:solidFill>
                <a:uFill>
                  <a:solidFill>
                    <a:srgbClr val="4695FF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600" u="sng" spc="-20" dirty="0">
                <a:solidFill>
                  <a:srgbClr val="4695FF"/>
                </a:solidFill>
                <a:uFill>
                  <a:solidFill>
                    <a:srgbClr val="4695FF"/>
                  </a:solidFill>
                </a:uFill>
                <a:latin typeface="Calibri"/>
                <a:cs typeface="Calibri"/>
                <a:hlinkClick r:id="rId3"/>
              </a:rPr>
              <a:t>here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141730" cy="571500"/>
            <a:chOff x="0" y="0"/>
            <a:chExt cx="1141730" cy="571500"/>
          </a:xfrm>
        </p:grpSpPr>
        <p:sp>
          <p:nvSpPr>
            <p:cNvPr id="3" name="object 3"/>
            <p:cNvSpPr/>
            <p:nvPr/>
          </p:nvSpPr>
          <p:spPr>
            <a:xfrm>
              <a:off x="571500" y="0"/>
              <a:ext cx="570230" cy="571500"/>
            </a:xfrm>
            <a:custGeom>
              <a:avLst/>
              <a:gdLst/>
              <a:ahLst/>
              <a:cxnLst/>
              <a:rect l="l" t="t" r="r" b="b"/>
              <a:pathLst>
                <a:path w="570230" h="571500">
                  <a:moveTo>
                    <a:pt x="569899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69899" y="571500"/>
                  </a:lnTo>
                  <a:lnTo>
                    <a:pt x="569899" y="0"/>
                  </a:lnTo>
                  <a:close/>
                </a:path>
              </a:pathLst>
            </a:custGeom>
            <a:solidFill>
              <a:srgbClr val="013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571500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71500" y="571500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085F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7997952" y="0"/>
            <a:ext cx="1144905" cy="571500"/>
            <a:chOff x="7997952" y="0"/>
            <a:chExt cx="1144905" cy="571500"/>
          </a:xfrm>
        </p:grpSpPr>
        <p:sp>
          <p:nvSpPr>
            <p:cNvPr id="6" name="object 6"/>
            <p:cNvSpPr/>
            <p:nvPr/>
          </p:nvSpPr>
          <p:spPr>
            <a:xfrm>
              <a:off x="8569452" y="0"/>
              <a:ext cx="573405" cy="571500"/>
            </a:xfrm>
            <a:custGeom>
              <a:avLst/>
              <a:gdLst/>
              <a:ahLst/>
              <a:cxnLst/>
              <a:rect l="l" t="t" r="r" b="b"/>
              <a:pathLst>
                <a:path w="573404" h="571500">
                  <a:moveTo>
                    <a:pt x="573024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73024" y="571500"/>
                  </a:lnTo>
                  <a:lnTo>
                    <a:pt x="573024" y="0"/>
                  </a:lnTo>
                  <a:close/>
                </a:path>
              </a:pathLst>
            </a:custGeom>
            <a:solidFill>
              <a:srgbClr val="013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997952" y="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571500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71500" y="571500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085F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8569452" y="3997452"/>
            <a:ext cx="573405" cy="1143000"/>
            <a:chOff x="8569452" y="3997452"/>
            <a:chExt cx="573405" cy="1143000"/>
          </a:xfrm>
        </p:grpSpPr>
        <p:sp>
          <p:nvSpPr>
            <p:cNvPr id="9" name="object 9"/>
            <p:cNvSpPr/>
            <p:nvPr/>
          </p:nvSpPr>
          <p:spPr>
            <a:xfrm>
              <a:off x="8570976" y="3997452"/>
              <a:ext cx="570230" cy="571500"/>
            </a:xfrm>
            <a:custGeom>
              <a:avLst/>
              <a:gdLst/>
              <a:ahLst/>
              <a:cxnLst/>
              <a:rect l="l" t="t" r="r" b="b"/>
              <a:pathLst>
                <a:path w="570229" h="571500">
                  <a:moveTo>
                    <a:pt x="569899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69899" y="571500"/>
                  </a:lnTo>
                  <a:lnTo>
                    <a:pt x="569899" y="0"/>
                  </a:lnTo>
                  <a:close/>
                </a:path>
              </a:pathLst>
            </a:custGeom>
            <a:solidFill>
              <a:srgbClr val="00D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569452" y="4568951"/>
              <a:ext cx="573405" cy="571500"/>
            </a:xfrm>
            <a:custGeom>
              <a:avLst/>
              <a:gdLst/>
              <a:ahLst/>
              <a:cxnLst/>
              <a:rect l="l" t="t" r="r" b="b"/>
              <a:pathLst>
                <a:path w="573404" h="571500">
                  <a:moveTo>
                    <a:pt x="573024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73024" y="571500"/>
                  </a:lnTo>
                  <a:lnTo>
                    <a:pt x="573024" y="0"/>
                  </a:lnTo>
                  <a:close/>
                </a:path>
              </a:pathLst>
            </a:custGeom>
            <a:solidFill>
              <a:srgbClr val="469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/>
          <p:nvPr/>
        </p:nvSpPr>
        <p:spPr>
          <a:xfrm>
            <a:off x="1523" y="4568951"/>
            <a:ext cx="570230" cy="571500"/>
          </a:xfrm>
          <a:custGeom>
            <a:avLst/>
            <a:gdLst/>
            <a:ahLst/>
            <a:cxnLst/>
            <a:rect l="l" t="t" r="r" b="b"/>
            <a:pathLst>
              <a:path w="570230" h="571500">
                <a:moveTo>
                  <a:pt x="569899" y="0"/>
                </a:moveTo>
                <a:lnTo>
                  <a:pt x="0" y="0"/>
                </a:lnTo>
                <a:lnTo>
                  <a:pt x="0" y="571500"/>
                </a:lnTo>
                <a:lnTo>
                  <a:pt x="569899" y="571500"/>
                </a:lnTo>
                <a:lnTo>
                  <a:pt x="569899" y="0"/>
                </a:lnTo>
                <a:close/>
              </a:path>
            </a:pathLst>
          </a:custGeom>
          <a:solidFill>
            <a:srgbClr val="469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99476" y="4568951"/>
            <a:ext cx="570230" cy="571500"/>
          </a:xfrm>
          <a:custGeom>
            <a:avLst/>
            <a:gdLst/>
            <a:ahLst/>
            <a:cxnLst/>
            <a:rect l="l" t="t" r="r" b="b"/>
            <a:pathLst>
              <a:path w="570229" h="571500">
                <a:moveTo>
                  <a:pt x="569899" y="0"/>
                </a:moveTo>
                <a:lnTo>
                  <a:pt x="0" y="0"/>
                </a:lnTo>
                <a:lnTo>
                  <a:pt x="0" y="571500"/>
                </a:lnTo>
                <a:lnTo>
                  <a:pt x="569899" y="571500"/>
                </a:lnTo>
                <a:lnTo>
                  <a:pt x="569899" y="0"/>
                </a:lnTo>
                <a:close/>
              </a:path>
            </a:pathLst>
          </a:custGeom>
          <a:solidFill>
            <a:srgbClr val="085F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69452" y="571500"/>
            <a:ext cx="573405" cy="573405"/>
          </a:xfrm>
          <a:custGeom>
            <a:avLst/>
            <a:gdLst/>
            <a:ahLst/>
            <a:cxnLst/>
            <a:rect l="l" t="t" r="r" b="b"/>
            <a:pathLst>
              <a:path w="573404" h="573405">
                <a:moveTo>
                  <a:pt x="573024" y="0"/>
                </a:moveTo>
                <a:lnTo>
                  <a:pt x="0" y="0"/>
                </a:lnTo>
                <a:lnTo>
                  <a:pt x="0" y="573024"/>
                </a:lnTo>
                <a:lnTo>
                  <a:pt x="573024" y="573024"/>
                </a:lnTo>
                <a:lnTo>
                  <a:pt x="573024" y="0"/>
                </a:lnTo>
                <a:close/>
              </a:path>
            </a:pathLst>
          </a:custGeom>
          <a:solidFill>
            <a:srgbClr val="00D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095" y="571500"/>
            <a:ext cx="570230" cy="573405"/>
          </a:xfrm>
          <a:custGeom>
            <a:avLst/>
            <a:gdLst/>
            <a:ahLst/>
            <a:cxnLst/>
            <a:rect l="l" t="t" r="r" b="b"/>
            <a:pathLst>
              <a:path w="570230" h="573405">
                <a:moveTo>
                  <a:pt x="569899" y="0"/>
                </a:moveTo>
                <a:lnTo>
                  <a:pt x="0" y="0"/>
                </a:lnTo>
                <a:lnTo>
                  <a:pt x="0" y="573024"/>
                </a:lnTo>
                <a:lnTo>
                  <a:pt x="569899" y="573024"/>
                </a:lnTo>
                <a:lnTo>
                  <a:pt x="569899" y="0"/>
                </a:lnTo>
                <a:close/>
              </a:path>
            </a:pathLst>
          </a:custGeom>
          <a:solidFill>
            <a:srgbClr val="8DEDF5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1523" y="3997452"/>
            <a:ext cx="1141730" cy="1143000"/>
            <a:chOff x="1523" y="3997452"/>
            <a:chExt cx="1141730" cy="1143000"/>
          </a:xfrm>
        </p:grpSpPr>
        <p:sp>
          <p:nvSpPr>
            <p:cNvPr id="16" name="object 16"/>
            <p:cNvSpPr/>
            <p:nvPr/>
          </p:nvSpPr>
          <p:spPr>
            <a:xfrm>
              <a:off x="1523" y="3997452"/>
              <a:ext cx="570230" cy="571500"/>
            </a:xfrm>
            <a:custGeom>
              <a:avLst/>
              <a:gdLst/>
              <a:ahLst/>
              <a:cxnLst/>
              <a:rect l="l" t="t" r="r" b="b"/>
              <a:pathLst>
                <a:path w="570230" h="571500">
                  <a:moveTo>
                    <a:pt x="569899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69899" y="571500"/>
                  </a:lnTo>
                  <a:lnTo>
                    <a:pt x="569899" y="0"/>
                  </a:lnTo>
                  <a:close/>
                </a:path>
              </a:pathLst>
            </a:custGeom>
            <a:solidFill>
              <a:srgbClr val="8DED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71500" y="4568951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571500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71500" y="571500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085F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842642" y="1927047"/>
            <a:ext cx="5278755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0" b="0" spc="280" dirty="0">
                <a:solidFill>
                  <a:srgbClr val="01336A"/>
                </a:solidFill>
                <a:latin typeface="Tahoma"/>
                <a:cs typeface="Tahoma"/>
              </a:rPr>
              <a:t>Thank</a:t>
            </a:r>
            <a:r>
              <a:rPr sz="8000" b="0" spc="-95" dirty="0">
                <a:solidFill>
                  <a:srgbClr val="01336A"/>
                </a:solidFill>
                <a:latin typeface="Tahoma"/>
                <a:cs typeface="Tahoma"/>
              </a:rPr>
              <a:t> </a:t>
            </a:r>
            <a:r>
              <a:rPr sz="8000" b="0" spc="-20" dirty="0">
                <a:solidFill>
                  <a:srgbClr val="01336A"/>
                </a:solidFill>
                <a:latin typeface="Tahoma"/>
                <a:cs typeface="Tahoma"/>
              </a:rPr>
              <a:t>you!</a:t>
            </a:r>
            <a:endParaRPr sz="8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572500" y="571499"/>
              <a:ext cx="571500" cy="573405"/>
            </a:xfrm>
            <a:custGeom>
              <a:avLst/>
              <a:gdLst/>
              <a:ahLst/>
              <a:cxnLst/>
              <a:rect l="l" t="t" r="r" b="b"/>
              <a:pathLst>
                <a:path w="571500" h="573405">
                  <a:moveTo>
                    <a:pt x="571500" y="0"/>
                  </a:moveTo>
                  <a:lnTo>
                    <a:pt x="0" y="0"/>
                  </a:lnTo>
                  <a:lnTo>
                    <a:pt x="0" y="573024"/>
                  </a:lnTo>
                  <a:lnTo>
                    <a:pt x="571500" y="573024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00D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6072" y="0"/>
              <a:ext cx="570230" cy="571500"/>
            </a:xfrm>
            <a:custGeom>
              <a:avLst/>
              <a:gdLst/>
              <a:ahLst/>
              <a:cxnLst/>
              <a:rect l="l" t="t" r="r" b="b"/>
              <a:pathLst>
                <a:path w="570230" h="571500">
                  <a:moveTo>
                    <a:pt x="569899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69899" y="571500"/>
                  </a:lnTo>
                  <a:lnTo>
                    <a:pt x="569899" y="0"/>
                  </a:lnTo>
                  <a:close/>
                </a:path>
              </a:pathLst>
            </a:custGeom>
            <a:solidFill>
              <a:srgbClr val="085F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47" y="0"/>
              <a:ext cx="573405" cy="571500"/>
            </a:xfrm>
            <a:custGeom>
              <a:avLst/>
              <a:gdLst/>
              <a:ahLst/>
              <a:cxnLst/>
              <a:rect l="l" t="t" r="r" b="b"/>
              <a:pathLst>
                <a:path w="573405" h="571500">
                  <a:moveTo>
                    <a:pt x="573024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73024" y="571500"/>
                  </a:lnTo>
                  <a:lnTo>
                    <a:pt x="573024" y="0"/>
                  </a:lnTo>
                  <a:close/>
                </a:path>
              </a:pathLst>
            </a:custGeom>
            <a:solidFill>
              <a:srgbClr val="00D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569452" y="0"/>
              <a:ext cx="573405" cy="571500"/>
            </a:xfrm>
            <a:custGeom>
              <a:avLst/>
              <a:gdLst/>
              <a:ahLst/>
              <a:cxnLst/>
              <a:rect l="l" t="t" r="r" b="b"/>
              <a:pathLst>
                <a:path w="573404" h="571500">
                  <a:moveTo>
                    <a:pt x="573024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73024" y="571500"/>
                  </a:lnTo>
                  <a:lnTo>
                    <a:pt x="573024" y="0"/>
                  </a:lnTo>
                  <a:close/>
                </a:path>
              </a:pathLst>
            </a:custGeom>
            <a:solidFill>
              <a:srgbClr val="8DED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997952" y="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571500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71500" y="571500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085F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47" y="571499"/>
              <a:ext cx="573405" cy="573405"/>
            </a:xfrm>
            <a:custGeom>
              <a:avLst/>
              <a:gdLst/>
              <a:ahLst/>
              <a:cxnLst/>
              <a:rect l="l" t="t" r="r" b="b"/>
              <a:pathLst>
                <a:path w="573405" h="573405">
                  <a:moveTo>
                    <a:pt x="573024" y="0"/>
                  </a:moveTo>
                  <a:lnTo>
                    <a:pt x="0" y="0"/>
                  </a:lnTo>
                  <a:lnTo>
                    <a:pt x="0" y="573024"/>
                  </a:lnTo>
                  <a:lnTo>
                    <a:pt x="573024" y="573024"/>
                  </a:lnTo>
                  <a:lnTo>
                    <a:pt x="573024" y="0"/>
                  </a:lnTo>
                  <a:close/>
                </a:path>
              </a:pathLst>
            </a:custGeom>
            <a:solidFill>
              <a:srgbClr val="013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46048" y="0"/>
              <a:ext cx="6853555" cy="571500"/>
            </a:xfrm>
            <a:custGeom>
              <a:avLst/>
              <a:gdLst/>
              <a:ahLst/>
              <a:cxnLst/>
              <a:rect l="l" t="t" r="r" b="b"/>
              <a:pathLst>
                <a:path w="6853555" h="571500">
                  <a:moveTo>
                    <a:pt x="562356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62356" y="571500"/>
                  </a:lnTo>
                  <a:lnTo>
                    <a:pt x="562356" y="0"/>
                  </a:lnTo>
                  <a:close/>
                </a:path>
                <a:path w="6853555" h="571500">
                  <a:moveTo>
                    <a:pt x="6853352" y="0"/>
                  </a:moveTo>
                  <a:lnTo>
                    <a:pt x="6283452" y="0"/>
                  </a:lnTo>
                  <a:lnTo>
                    <a:pt x="6283452" y="571500"/>
                  </a:lnTo>
                  <a:lnTo>
                    <a:pt x="6853352" y="571500"/>
                  </a:lnTo>
                  <a:lnTo>
                    <a:pt x="6853352" y="0"/>
                  </a:lnTo>
                  <a:close/>
                </a:path>
              </a:pathLst>
            </a:custGeom>
            <a:solidFill>
              <a:srgbClr val="469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01751" y="1323543"/>
            <a:ext cx="4923790" cy="296683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2420" indent="-300355">
              <a:lnSpc>
                <a:spcPct val="100000"/>
              </a:lnSpc>
              <a:spcBef>
                <a:spcPts val="95"/>
              </a:spcBef>
              <a:buAutoNum type="arabicPeriod"/>
              <a:tabLst>
                <a:tab pos="313055" algn="l"/>
              </a:tabLst>
            </a:pPr>
            <a:r>
              <a:rPr sz="3200" b="1" spc="-150" dirty="0">
                <a:solidFill>
                  <a:srgbClr val="01336A"/>
                </a:solidFill>
                <a:latin typeface="Arial Narrow"/>
                <a:cs typeface="Arial Narrow"/>
              </a:rPr>
              <a:t>Introduction</a:t>
            </a:r>
            <a:endParaRPr sz="3200" spc="-150" dirty="0">
              <a:latin typeface="Arial Narrow"/>
              <a:cs typeface="Arial Narrow"/>
            </a:endParaRPr>
          </a:p>
          <a:p>
            <a:pPr marL="330835" indent="-31877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31470" algn="l"/>
              </a:tabLst>
            </a:pPr>
            <a:r>
              <a:rPr sz="3200" b="1" spc="-150" dirty="0">
                <a:solidFill>
                  <a:srgbClr val="01336A"/>
                </a:solidFill>
                <a:latin typeface="Arial Narrow"/>
                <a:cs typeface="Arial Narrow"/>
              </a:rPr>
              <a:t>Understanding and Cleansing the Data</a:t>
            </a:r>
            <a:endParaRPr sz="3200" spc="-150" dirty="0">
              <a:latin typeface="Arial Narrow"/>
              <a:cs typeface="Arial Narrow"/>
            </a:endParaRPr>
          </a:p>
          <a:p>
            <a:pPr marL="332740" indent="-320040">
              <a:lnSpc>
                <a:spcPct val="100000"/>
              </a:lnSpc>
              <a:buAutoNum type="arabicPeriod"/>
              <a:tabLst>
                <a:tab pos="332740" algn="l"/>
              </a:tabLst>
            </a:pPr>
            <a:r>
              <a:rPr sz="3200" b="1" spc="-150" dirty="0">
                <a:solidFill>
                  <a:srgbClr val="01336A"/>
                </a:solidFill>
                <a:latin typeface="Arial Narrow"/>
                <a:cs typeface="Arial Narrow"/>
              </a:rPr>
              <a:t>Questions</a:t>
            </a:r>
            <a:endParaRPr sz="3200" spc="-150" dirty="0">
              <a:latin typeface="Arial Narrow"/>
              <a:cs typeface="Arial Narrow"/>
            </a:endParaRPr>
          </a:p>
          <a:p>
            <a:pPr marL="335280" indent="-323215">
              <a:lnSpc>
                <a:spcPct val="100000"/>
              </a:lnSpc>
              <a:buAutoNum type="arabicPeriod"/>
              <a:tabLst>
                <a:tab pos="335915" algn="l"/>
              </a:tabLst>
            </a:pPr>
            <a:r>
              <a:rPr sz="3200" b="1" spc="-150" dirty="0">
                <a:solidFill>
                  <a:srgbClr val="01336A"/>
                </a:solidFill>
                <a:latin typeface="Arial Narrow"/>
                <a:cs typeface="Arial Narrow"/>
              </a:rPr>
              <a:t>Visualizations</a:t>
            </a:r>
            <a:endParaRPr sz="3200" spc="-150" dirty="0">
              <a:latin typeface="Arial Narrow"/>
              <a:cs typeface="Arial Narrow"/>
            </a:endParaRPr>
          </a:p>
          <a:p>
            <a:pPr marL="346075" indent="-33401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46710" algn="l"/>
              </a:tabLst>
            </a:pPr>
            <a:r>
              <a:rPr sz="3200" b="1" spc="-150" dirty="0">
                <a:solidFill>
                  <a:srgbClr val="01336A"/>
                </a:solidFill>
                <a:latin typeface="Arial Narrow"/>
                <a:cs typeface="Arial Narrow"/>
              </a:rPr>
              <a:t>Summary and Conclusion</a:t>
            </a:r>
            <a:endParaRPr sz="3200" spc="-150" dirty="0">
              <a:latin typeface="Arial Narrow"/>
              <a:cs typeface="Arial Narro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705355" y="4893563"/>
            <a:ext cx="5718175" cy="250190"/>
          </a:xfrm>
          <a:custGeom>
            <a:avLst/>
            <a:gdLst/>
            <a:ahLst/>
            <a:cxnLst/>
            <a:rect l="l" t="t" r="r" b="b"/>
            <a:pathLst>
              <a:path w="5718175" h="250189">
                <a:moveTo>
                  <a:pt x="5718048" y="0"/>
                </a:moveTo>
                <a:lnTo>
                  <a:pt x="0" y="0"/>
                </a:lnTo>
                <a:lnTo>
                  <a:pt x="0" y="249936"/>
                </a:lnTo>
                <a:lnTo>
                  <a:pt x="5718048" y="249936"/>
                </a:lnTo>
                <a:lnTo>
                  <a:pt x="5718048" y="0"/>
                </a:lnTo>
                <a:close/>
              </a:path>
            </a:pathLst>
          </a:custGeom>
          <a:solidFill>
            <a:srgbClr val="013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708404" y="0"/>
            <a:ext cx="5721350" cy="1144905"/>
          </a:xfrm>
          <a:prstGeom prst="rect">
            <a:avLst/>
          </a:prstGeom>
          <a:solidFill>
            <a:srgbClr val="01336A"/>
          </a:solidFill>
        </p:spPr>
        <p:txBody>
          <a:bodyPr vert="horz" wrap="square" lIns="0" tIns="2838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35"/>
              </a:spcBef>
            </a:pPr>
            <a:r>
              <a:rPr sz="4400" u="sng" spc="-275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INDEX:</a:t>
            </a:r>
            <a:endParaRPr sz="4400">
              <a:latin typeface="Arial Narrow"/>
              <a:cs typeface="Arial Narro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13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447288" y="571500"/>
            <a:ext cx="2245360" cy="2246630"/>
          </a:xfrm>
          <a:custGeom>
            <a:avLst/>
            <a:gdLst/>
            <a:ahLst/>
            <a:cxnLst/>
            <a:rect l="l" t="t" r="r" b="b"/>
            <a:pathLst>
              <a:path w="2245360" h="2246630">
                <a:moveTo>
                  <a:pt x="2244852" y="0"/>
                </a:moveTo>
                <a:lnTo>
                  <a:pt x="0" y="0"/>
                </a:lnTo>
                <a:lnTo>
                  <a:pt x="0" y="2246376"/>
                </a:lnTo>
                <a:lnTo>
                  <a:pt x="2244852" y="2246376"/>
                </a:lnTo>
                <a:lnTo>
                  <a:pt x="22448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571500" y="0"/>
                </a:moveTo>
                <a:lnTo>
                  <a:pt x="0" y="0"/>
                </a:lnTo>
                <a:lnTo>
                  <a:pt x="0" y="571500"/>
                </a:lnTo>
                <a:lnTo>
                  <a:pt x="571500" y="571500"/>
                </a:lnTo>
                <a:lnTo>
                  <a:pt x="571500" y="0"/>
                </a:lnTo>
                <a:close/>
              </a:path>
            </a:pathLst>
          </a:custGeom>
          <a:solidFill>
            <a:srgbClr val="085F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1144473"/>
            <a:ext cx="571500" cy="570230"/>
          </a:xfrm>
          <a:custGeom>
            <a:avLst/>
            <a:gdLst/>
            <a:ahLst/>
            <a:cxnLst/>
            <a:rect l="l" t="t" r="r" b="b"/>
            <a:pathLst>
              <a:path w="571500" h="570230">
                <a:moveTo>
                  <a:pt x="571500" y="0"/>
                </a:moveTo>
                <a:lnTo>
                  <a:pt x="0" y="0"/>
                </a:lnTo>
                <a:lnTo>
                  <a:pt x="0" y="569899"/>
                </a:lnTo>
                <a:lnTo>
                  <a:pt x="571500" y="569899"/>
                </a:lnTo>
                <a:lnTo>
                  <a:pt x="571500" y="0"/>
                </a:lnTo>
                <a:close/>
              </a:path>
            </a:pathLst>
          </a:custGeom>
          <a:solidFill>
            <a:srgbClr val="085F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44524" y="1714512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571500" y="0"/>
                </a:moveTo>
                <a:lnTo>
                  <a:pt x="0" y="0"/>
                </a:lnTo>
                <a:lnTo>
                  <a:pt x="0" y="571360"/>
                </a:lnTo>
                <a:lnTo>
                  <a:pt x="571500" y="571360"/>
                </a:lnTo>
                <a:lnTo>
                  <a:pt x="571500" y="0"/>
                </a:lnTo>
                <a:close/>
              </a:path>
            </a:pathLst>
          </a:custGeom>
          <a:solidFill>
            <a:srgbClr val="085F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78595" y="0"/>
            <a:ext cx="565785" cy="571500"/>
          </a:xfrm>
          <a:custGeom>
            <a:avLst/>
            <a:gdLst/>
            <a:ahLst/>
            <a:cxnLst/>
            <a:rect l="l" t="t" r="r" b="b"/>
            <a:pathLst>
              <a:path w="565784" h="571500">
                <a:moveTo>
                  <a:pt x="0" y="571500"/>
                </a:moveTo>
                <a:lnTo>
                  <a:pt x="565403" y="571500"/>
                </a:lnTo>
                <a:lnTo>
                  <a:pt x="565403" y="0"/>
                </a:lnTo>
                <a:lnTo>
                  <a:pt x="0" y="0"/>
                </a:lnTo>
                <a:lnTo>
                  <a:pt x="0" y="571500"/>
                </a:lnTo>
                <a:close/>
              </a:path>
            </a:pathLst>
          </a:custGeom>
          <a:solidFill>
            <a:srgbClr val="085F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78595" y="1144473"/>
            <a:ext cx="565785" cy="570230"/>
          </a:xfrm>
          <a:custGeom>
            <a:avLst/>
            <a:gdLst/>
            <a:ahLst/>
            <a:cxnLst/>
            <a:rect l="l" t="t" r="r" b="b"/>
            <a:pathLst>
              <a:path w="565784" h="570230">
                <a:moveTo>
                  <a:pt x="0" y="569899"/>
                </a:moveTo>
                <a:lnTo>
                  <a:pt x="565403" y="569899"/>
                </a:lnTo>
                <a:lnTo>
                  <a:pt x="565403" y="0"/>
                </a:lnTo>
                <a:lnTo>
                  <a:pt x="0" y="0"/>
                </a:lnTo>
                <a:lnTo>
                  <a:pt x="0" y="569899"/>
                </a:lnTo>
                <a:close/>
              </a:path>
            </a:pathLst>
          </a:custGeom>
          <a:solidFill>
            <a:srgbClr val="085F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27976" y="1714512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571500" y="0"/>
                </a:moveTo>
                <a:lnTo>
                  <a:pt x="0" y="0"/>
                </a:lnTo>
                <a:lnTo>
                  <a:pt x="0" y="571360"/>
                </a:lnTo>
                <a:lnTo>
                  <a:pt x="571500" y="571360"/>
                </a:lnTo>
                <a:lnTo>
                  <a:pt x="571500" y="0"/>
                </a:lnTo>
                <a:close/>
              </a:path>
            </a:pathLst>
          </a:custGeom>
          <a:solidFill>
            <a:srgbClr val="085F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848982" y="0"/>
            <a:ext cx="573405" cy="571500"/>
          </a:xfrm>
          <a:custGeom>
            <a:avLst/>
            <a:gdLst/>
            <a:ahLst/>
            <a:cxnLst/>
            <a:rect l="l" t="t" r="r" b="b"/>
            <a:pathLst>
              <a:path w="573404" h="571500">
                <a:moveTo>
                  <a:pt x="572884" y="0"/>
                </a:moveTo>
                <a:lnTo>
                  <a:pt x="0" y="0"/>
                </a:lnTo>
                <a:lnTo>
                  <a:pt x="0" y="571500"/>
                </a:lnTo>
                <a:lnTo>
                  <a:pt x="572884" y="571500"/>
                </a:lnTo>
                <a:lnTo>
                  <a:pt x="572884" y="0"/>
                </a:lnTo>
                <a:close/>
              </a:path>
            </a:pathLst>
          </a:custGeom>
          <a:solidFill>
            <a:srgbClr val="085F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23770" y="0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571360" y="0"/>
                </a:moveTo>
                <a:lnTo>
                  <a:pt x="0" y="0"/>
                </a:lnTo>
                <a:lnTo>
                  <a:pt x="0" y="571500"/>
                </a:lnTo>
                <a:lnTo>
                  <a:pt x="571360" y="571500"/>
                </a:lnTo>
                <a:lnTo>
                  <a:pt x="571360" y="0"/>
                </a:lnTo>
                <a:close/>
              </a:path>
            </a:pathLst>
          </a:custGeom>
          <a:solidFill>
            <a:srgbClr val="085F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1576" y="571500"/>
            <a:ext cx="573405" cy="573405"/>
          </a:xfrm>
          <a:custGeom>
            <a:avLst/>
            <a:gdLst/>
            <a:ahLst/>
            <a:cxnLst/>
            <a:rect l="l" t="t" r="r" b="b"/>
            <a:pathLst>
              <a:path w="573405" h="573405">
                <a:moveTo>
                  <a:pt x="572884" y="0"/>
                </a:moveTo>
                <a:lnTo>
                  <a:pt x="0" y="0"/>
                </a:lnTo>
                <a:lnTo>
                  <a:pt x="0" y="573024"/>
                </a:lnTo>
                <a:lnTo>
                  <a:pt x="572884" y="573024"/>
                </a:lnTo>
                <a:lnTo>
                  <a:pt x="572884" y="0"/>
                </a:lnTo>
                <a:close/>
              </a:path>
            </a:pathLst>
          </a:custGeom>
          <a:solidFill>
            <a:srgbClr val="085F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02651" y="571500"/>
            <a:ext cx="573405" cy="573405"/>
          </a:xfrm>
          <a:custGeom>
            <a:avLst/>
            <a:gdLst/>
            <a:ahLst/>
            <a:cxnLst/>
            <a:rect l="l" t="t" r="r" b="b"/>
            <a:pathLst>
              <a:path w="573404" h="573405">
                <a:moveTo>
                  <a:pt x="572884" y="0"/>
                </a:moveTo>
                <a:lnTo>
                  <a:pt x="0" y="0"/>
                </a:lnTo>
                <a:lnTo>
                  <a:pt x="0" y="573024"/>
                </a:lnTo>
                <a:lnTo>
                  <a:pt x="572884" y="573024"/>
                </a:lnTo>
                <a:lnTo>
                  <a:pt x="572884" y="0"/>
                </a:lnTo>
                <a:close/>
              </a:path>
            </a:pathLst>
          </a:custGeom>
          <a:solidFill>
            <a:srgbClr val="085F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-1403" y="4569155"/>
            <a:ext cx="1905" cy="574675"/>
          </a:xfrm>
          <a:custGeom>
            <a:avLst/>
            <a:gdLst/>
            <a:ahLst/>
            <a:cxnLst/>
            <a:rect l="l" t="t" r="r" b="b"/>
            <a:pathLst>
              <a:path w="1905" h="574675">
                <a:moveTo>
                  <a:pt x="0" y="574141"/>
                </a:moveTo>
                <a:lnTo>
                  <a:pt x="1403" y="574141"/>
                </a:lnTo>
                <a:lnTo>
                  <a:pt x="1403" y="0"/>
                </a:lnTo>
                <a:lnTo>
                  <a:pt x="0" y="0"/>
                </a:lnTo>
                <a:lnTo>
                  <a:pt x="0" y="5741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4988" y="4569155"/>
            <a:ext cx="1931035" cy="574675"/>
          </a:xfrm>
          <a:custGeom>
            <a:avLst/>
            <a:gdLst/>
            <a:ahLst/>
            <a:cxnLst/>
            <a:rect l="l" t="t" r="r" b="b"/>
            <a:pathLst>
              <a:path w="1931035" h="574675">
                <a:moveTo>
                  <a:pt x="0" y="574141"/>
                </a:moveTo>
                <a:lnTo>
                  <a:pt x="1930908" y="574141"/>
                </a:lnTo>
                <a:lnTo>
                  <a:pt x="1930908" y="0"/>
                </a:lnTo>
                <a:lnTo>
                  <a:pt x="0" y="0"/>
                </a:lnTo>
                <a:lnTo>
                  <a:pt x="0" y="5741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00883" y="4858614"/>
            <a:ext cx="1931035" cy="285115"/>
          </a:xfrm>
          <a:custGeom>
            <a:avLst/>
            <a:gdLst/>
            <a:ahLst/>
            <a:cxnLst/>
            <a:rect l="l" t="t" r="r" b="b"/>
            <a:pathLst>
              <a:path w="1931035" h="285114">
                <a:moveTo>
                  <a:pt x="0" y="284784"/>
                </a:moveTo>
                <a:lnTo>
                  <a:pt x="1930908" y="284784"/>
                </a:lnTo>
                <a:lnTo>
                  <a:pt x="1930908" y="0"/>
                </a:lnTo>
                <a:lnTo>
                  <a:pt x="0" y="0"/>
                </a:lnTo>
                <a:lnTo>
                  <a:pt x="0" y="284784"/>
                </a:lnTo>
                <a:close/>
              </a:path>
            </a:pathLst>
          </a:custGeom>
          <a:solidFill>
            <a:srgbClr val="469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716779" y="4858614"/>
            <a:ext cx="1931035" cy="285115"/>
          </a:xfrm>
          <a:custGeom>
            <a:avLst/>
            <a:gdLst/>
            <a:ahLst/>
            <a:cxnLst/>
            <a:rect l="l" t="t" r="r" b="b"/>
            <a:pathLst>
              <a:path w="1931034" h="285114">
                <a:moveTo>
                  <a:pt x="0" y="284784"/>
                </a:moveTo>
                <a:lnTo>
                  <a:pt x="1930908" y="284784"/>
                </a:lnTo>
                <a:lnTo>
                  <a:pt x="1930908" y="0"/>
                </a:lnTo>
                <a:lnTo>
                  <a:pt x="0" y="0"/>
                </a:lnTo>
                <a:lnTo>
                  <a:pt x="0" y="284784"/>
                </a:lnTo>
                <a:close/>
              </a:path>
            </a:pathLst>
          </a:custGeom>
          <a:solidFill>
            <a:srgbClr val="00D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932676" y="4858614"/>
            <a:ext cx="1929764" cy="285115"/>
          </a:xfrm>
          <a:custGeom>
            <a:avLst/>
            <a:gdLst/>
            <a:ahLst/>
            <a:cxnLst/>
            <a:rect l="l" t="t" r="r" b="b"/>
            <a:pathLst>
              <a:path w="1929765" h="285114">
                <a:moveTo>
                  <a:pt x="0" y="284784"/>
                </a:moveTo>
                <a:lnTo>
                  <a:pt x="1929383" y="284784"/>
                </a:lnTo>
                <a:lnTo>
                  <a:pt x="1929383" y="0"/>
                </a:lnTo>
                <a:lnTo>
                  <a:pt x="0" y="0"/>
                </a:lnTo>
                <a:lnTo>
                  <a:pt x="0" y="284784"/>
                </a:lnTo>
                <a:close/>
              </a:path>
            </a:pathLst>
          </a:custGeom>
          <a:solidFill>
            <a:srgbClr val="8DED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4988" y="4569053"/>
            <a:ext cx="1931035" cy="285115"/>
          </a:xfrm>
          <a:custGeom>
            <a:avLst/>
            <a:gdLst/>
            <a:ahLst/>
            <a:cxnLst/>
            <a:rect l="l" t="t" r="r" b="b"/>
            <a:pathLst>
              <a:path w="1931035" h="285114">
                <a:moveTo>
                  <a:pt x="0" y="284784"/>
                </a:moveTo>
                <a:lnTo>
                  <a:pt x="1930908" y="284784"/>
                </a:lnTo>
                <a:lnTo>
                  <a:pt x="1930908" y="0"/>
                </a:lnTo>
                <a:lnTo>
                  <a:pt x="0" y="0"/>
                </a:lnTo>
                <a:lnTo>
                  <a:pt x="0" y="284784"/>
                </a:lnTo>
                <a:close/>
              </a:path>
            </a:pathLst>
          </a:custGeom>
          <a:solidFill>
            <a:srgbClr val="085F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627502" y="2996565"/>
            <a:ext cx="3890645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INTRODUCTION</a:t>
            </a:r>
            <a:endParaRPr sz="38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742690" y="1326388"/>
            <a:ext cx="165862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b="1" spc="275" dirty="0">
                <a:solidFill>
                  <a:srgbClr val="01336A"/>
                </a:solidFill>
                <a:latin typeface="Calibri"/>
                <a:cs typeface="Calibri"/>
              </a:rPr>
              <a:t>01</a:t>
            </a:r>
            <a:endParaRPr sz="1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428103" y="0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571360" y="0"/>
                </a:moveTo>
                <a:lnTo>
                  <a:pt x="0" y="0"/>
                </a:lnTo>
                <a:lnTo>
                  <a:pt x="0" y="571500"/>
                </a:lnTo>
                <a:lnTo>
                  <a:pt x="571360" y="571500"/>
                </a:lnTo>
                <a:lnTo>
                  <a:pt x="571360" y="0"/>
                </a:lnTo>
                <a:close/>
              </a:path>
            </a:pathLst>
          </a:custGeom>
          <a:solidFill>
            <a:srgbClr val="00D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572627" y="0"/>
            <a:ext cx="568960" cy="571500"/>
          </a:xfrm>
          <a:custGeom>
            <a:avLst/>
            <a:gdLst/>
            <a:ahLst/>
            <a:cxnLst/>
            <a:rect l="l" t="t" r="r" b="b"/>
            <a:pathLst>
              <a:path w="568959" h="571500">
                <a:moveTo>
                  <a:pt x="568375" y="0"/>
                </a:moveTo>
                <a:lnTo>
                  <a:pt x="0" y="0"/>
                </a:lnTo>
                <a:lnTo>
                  <a:pt x="0" y="571500"/>
                </a:lnTo>
                <a:lnTo>
                  <a:pt x="568375" y="571500"/>
                </a:lnTo>
                <a:lnTo>
                  <a:pt x="568375" y="0"/>
                </a:lnTo>
                <a:close/>
              </a:path>
            </a:pathLst>
          </a:custGeom>
          <a:solidFill>
            <a:srgbClr val="013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429627" y="571512"/>
            <a:ext cx="571500" cy="573405"/>
          </a:xfrm>
          <a:custGeom>
            <a:avLst/>
            <a:gdLst/>
            <a:ahLst/>
            <a:cxnLst/>
            <a:rect l="l" t="t" r="r" b="b"/>
            <a:pathLst>
              <a:path w="571500" h="573405">
                <a:moveTo>
                  <a:pt x="571360" y="0"/>
                </a:moveTo>
                <a:lnTo>
                  <a:pt x="0" y="0"/>
                </a:lnTo>
                <a:lnTo>
                  <a:pt x="0" y="572884"/>
                </a:lnTo>
                <a:lnTo>
                  <a:pt x="571360" y="572884"/>
                </a:lnTo>
                <a:lnTo>
                  <a:pt x="571360" y="0"/>
                </a:lnTo>
                <a:close/>
              </a:path>
            </a:pathLst>
          </a:custGeom>
          <a:solidFill>
            <a:srgbClr val="8DED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72627" y="571512"/>
            <a:ext cx="568960" cy="573405"/>
          </a:xfrm>
          <a:custGeom>
            <a:avLst/>
            <a:gdLst/>
            <a:ahLst/>
            <a:cxnLst/>
            <a:rect l="l" t="t" r="r" b="b"/>
            <a:pathLst>
              <a:path w="568959" h="573405">
                <a:moveTo>
                  <a:pt x="568375" y="0"/>
                </a:moveTo>
                <a:lnTo>
                  <a:pt x="0" y="0"/>
                </a:lnTo>
                <a:lnTo>
                  <a:pt x="0" y="572884"/>
                </a:lnTo>
                <a:lnTo>
                  <a:pt x="568375" y="572884"/>
                </a:lnTo>
                <a:lnTo>
                  <a:pt x="568375" y="0"/>
                </a:lnTo>
                <a:close/>
              </a:path>
            </a:pathLst>
          </a:custGeom>
          <a:solidFill>
            <a:srgbClr val="00D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59523" y="0"/>
            <a:ext cx="573405" cy="571500"/>
          </a:xfrm>
          <a:custGeom>
            <a:avLst/>
            <a:gdLst/>
            <a:ahLst/>
            <a:cxnLst/>
            <a:rect l="l" t="t" r="r" b="b"/>
            <a:pathLst>
              <a:path w="573404" h="571500">
                <a:moveTo>
                  <a:pt x="573024" y="0"/>
                </a:moveTo>
                <a:lnTo>
                  <a:pt x="0" y="0"/>
                </a:lnTo>
                <a:lnTo>
                  <a:pt x="0" y="571500"/>
                </a:lnTo>
                <a:lnTo>
                  <a:pt x="573024" y="571500"/>
                </a:lnTo>
                <a:lnTo>
                  <a:pt x="573024" y="0"/>
                </a:lnTo>
                <a:close/>
              </a:path>
            </a:pathLst>
          </a:custGeom>
          <a:solidFill>
            <a:srgbClr val="469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5718175" y="0"/>
            <a:ext cx="1716405" cy="1144905"/>
            <a:chOff x="5718175" y="0"/>
            <a:chExt cx="1716405" cy="1144905"/>
          </a:xfrm>
        </p:grpSpPr>
        <p:sp>
          <p:nvSpPr>
            <p:cNvPr id="8" name="object 8"/>
            <p:cNvSpPr/>
            <p:nvPr/>
          </p:nvSpPr>
          <p:spPr>
            <a:xfrm>
              <a:off x="5718175" y="0"/>
              <a:ext cx="573405" cy="571500"/>
            </a:xfrm>
            <a:custGeom>
              <a:avLst/>
              <a:gdLst/>
              <a:ahLst/>
              <a:cxnLst/>
              <a:rect l="l" t="t" r="r" b="b"/>
              <a:pathLst>
                <a:path w="573404" h="571500">
                  <a:moveTo>
                    <a:pt x="572884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72884" y="571500"/>
                  </a:lnTo>
                  <a:lnTo>
                    <a:pt x="572884" y="0"/>
                  </a:lnTo>
                  <a:close/>
                </a:path>
              </a:pathLst>
            </a:custGeom>
            <a:solidFill>
              <a:srgbClr val="00D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289675" y="25"/>
              <a:ext cx="1144905" cy="1144905"/>
            </a:xfrm>
            <a:custGeom>
              <a:avLst/>
              <a:gdLst/>
              <a:ahLst/>
              <a:cxnLst/>
              <a:rect l="l" t="t" r="r" b="b"/>
              <a:pathLst>
                <a:path w="1144904" h="1144905">
                  <a:moveTo>
                    <a:pt x="572884" y="0"/>
                  </a:moveTo>
                  <a:lnTo>
                    <a:pt x="0" y="0"/>
                  </a:lnTo>
                  <a:lnTo>
                    <a:pt x="0" y="571347"/>
                  </a:lnTo>
                  <a:lnTo>
                    <a:pt x="572884" y="571347"/>
                  </a:lnTo>
                  <a:lnTo>
                    <a:pt x="572884" y="0"/>
                  </a:lnTo>
                  <a:close/>
                </a:path>
                <a:path w="1144904" h="1144905">
                  <a:moveTo>
                    <a:pt x="1144384" y="571500"/>
                  </a:moveTo>
                  <a:lnTo>
                    <a:pt x="571500" y="571500"/>
                  </a:lnTo>
                  <a:lnTo>
                    <a:pt x="571500" y="1144371"/>
                  </a:lnTo>
                  <a:lnTo>
                    <a:pt x="1144384" y="1144371"/>
                  </a:lnTo>
                  <a:lnTo>
                    <a:pt x="1144384" y="571500"/>
                  </a:lnTo>
                  <a:close/>
                </a:path>
              </a:pathLst>
            </a:custGeom>
            <a:solidFill>
              <a:srgbClr val="085F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8001127" y="12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571360" y="0"/>
                </a:moveTo>
                <a:lnTo>
                  <a:pt x="0" y="0"/>
                </a:lnTo>
                <a:lnTo>
                  <a:pt x="0" y="571360"/>
                </a:lnTo>
                <a:lnTo>
                  <a:pt x="571360" y="571360"/>
                </a:lnTo>
                <a:lnTo>
                  <a:pt x="571360" y="0"/>
                </a:lnTo>
                <a:close/>
              </a:path>
            </a:pathLst>
          </a:custGeom>
          <a:solidFill>
            <a:srgbClr val="085F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18175" y="571500"/>
            <a:ext cx="573405" cy="573405"/>
          </a:xfrm>
          <a:custGeom>
            <a:avLst/>
            <a:gdLst/>
            <a:ahLst/>
            <a:cxnLst/>
            <a:rect l="l" t="t" r="r" b="b"/>
            <a:pathLst>
              <a:path w="573404" h="573405">
                <a:moveTo>
                  <a:pt x="572884" y="0"/>
                </a:moveTo>
                <a:lnTo>
                  <a:pt x="0" y="0"/>
                </a:lnTo>
                <a:lnTo>
                  <a:pt x="0" y="573024"/>
                </a:lnTo>
                <a:lnTo>
                  <a:pt x="572884" y="573024"/>
                </a:lnTo>
                <a:lnTo>
                  <a:pt x="572884" y="0"/>
                </a:lnTo>
                <a:close/>
              </a:path>
            </a:pathLst>
          </a:custGeom>
          <a:solidFill>
            <a:srgbClr val="013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" y="4569020"/>
            <a:ext cx="570230" cy="571500"/>
          </a:xfrm>
          <a:custGeom>
            <a:avLst/>
            <a:gdLst/>
            <a:ahLst/>
            <a:cxnLst/>
            <a:rect l="l" t="t" r="r" b="b"/>
            <a:pathLst>
              <a:path w="570230" h="571500">
                <a:moveTo>
                  <a:pt x="569899" y="0"/>
                </a:moveTo>
                <a:lnTo>
                  <a:pt x="0" y="0"/>
                </a:lnTo>
                <a:lnTo>
                  <a:pt x="0" y="571360"/>
                </a:lnTo>
                <a:lnTo>
                  <a:pt x="569899" y="571360"/>
                </a:lnTo>
                <a:lnTo>
                  <a:pt x="569899" y="0"/>
                </a:lnTo>
                <a:close/>
              </a:path>
            </a:pathLst>
          </a:custGeom>
          <a:solidFill>
            <a:srgbClr val="085FB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0" y="0"/>
            <a:ext cx="5720080" cy="1144905"/>
            <a:chOff x="0" y="0"/>
            <a:chExt cx="5720080" cy="1144905"/>
          </a:xfrm>
        </p:grpSpPr>
        <p:sp>
          <p:nvSpPr>
            <p:cNvPr id="14" name="object 14"/>
            <p:cNvSpPr/>
            <p:nvPr/>
          </p:nvSpPr>
          <p:spPr>
            <a:xfrm>
              <a:off x="5146675" y="0"/>
              <a:ext cx="573405" cy="571500"/>
            </a:xfrm>
            <a:custGeom>
              <a:avLst/>
              <a:gdLst/>
              <a:ahLst/>
              <a:cxnLst/>
              <a:rect l="l" t="t" r="r" b="b"/>
              <a:pathLst>
                <a:path w="573404" h="571500">
                  <a:moveTo>
                    <a:pt x="572884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72884" y="571500"/>
                  </a:lnTo>
                  <a:lnTo>
                    <a:pt x="572884" y="0"/>
                  </a:lnTo>
                  <a:close/>
                </a:path>
              </a:pathLst>
            </a:custGeom>
            <a:solidFill>
              <a:srgbClr val="085F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46675" y="571500"/>
              <a:ext cx="573405" cy="573405"/>
            </a:xfrm>
            <a:custGeom>
              <a:avLst/>
              <a:gdLst/>
              <a:ahLst/>
              <a:cxnLst/>
              <a:rect l="l" t="t" r="r" b="b"/>
              <a:pathLst>
                <a:path w="573404" h="573405">
                  <a:moveTo>
                    <a:pt x="572884" y="0"/>
                  </a:moveTo>
                  <a:lnTo>
                    <a:pt x="0" y="0"/>
                  </a:lnTo>
                  <a:lnTo>
                    <a:pt x="0" y="573024"/>
                  </a:lnTo>
                  <a:lnTo>
                    <a:pt x="572884" y="573024"/>
                  </a:lnTo>
                  <a:lnTo>
                    <a:pt x="572884" y="0"/>
                  </a:lnTo>
                  <a:close/>
                </a:path>
              </a:pathLst>
            </a:custGeom>
            <a:solidFill>
              <a:srgbClr val="8DED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576698" y="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571360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71360" y="571500"/>
                  </a:lnTo>
                  <a:lnTo>
                    <a:pt x="571360" y="0"/>
                  </a:lnTo>
                  <a:close/>
                </a:path>
              </a:pathLst>
            </a:custGeom>
            <a:solidFill>
              <a:srgbClr val="00D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576698" y="571500"/>
              <a:ext cx="571500" cy="573405"/>
            </a:xfrm>
            <a:custGeom>
              <a:avLst/>
              <a:gdLst/>
              <a:ahLst/>
              <a:cxnLst/>
              <a:rect l="l" t="t" r="r" b="b"/>
              <a:pathLst>
                <a:path w="571500" h="573405">
                  <a:moveTo>
                    <a:pt x="571360" y="0"/>
                  </a:moveTo>
                  <a:lnTo>
                    <a:pt x="0" y="0"/>
                  </a:lnTo>
                  <a:lnTo>
                    <a:pt x="0" y="573024"/>
                  </a:lnTo>
                  <a:lnTo>
                    <a:pt x="571360" y="573024"/>
                  </a:lnTo>
                  <a:lnTo>
                    <a:pt x="571360" y="0"/>
                  </a:lnTo>
                  <a:close/>
                </a:path>
              </a:pathLst>
            </a:custGeom>
            <a:solidFill>
              <a:srgbClr val="469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0" y="0"/>
              <a:ext cx="4577080" cy="1144905"/>
            </a:xfrm>
            <a:custGeom>
              <a:avLst/>
              <a:gdLst/>
              <a:ahLst/>
              <a:cxnLst/>
              <a:rect l="l" t="t" r="r" b="b"/>
              <a:pathLst>
                <a:path w="4577080" h="1144905">
                  <a:moveTo>
                    <a:pt x="4576572" y="0"/>
                  </a:moveTo>
                  <a:lnTo>
                    <a:pt x="0" y="0"/>
                  </a:lnTo>
                  <a:lnTo>
                    <a:pt x="0" y="1144524"/>
                  </a:lnTo>
                  <a:lnTo>
                    <a:pt x="4576572" y="1144524"/>
                  </a:lnTo>
                  <a:lnTo>
                    <a:pt x="4576572" y="0"/>
                  </a:lnTo>
                  <a:close/>
                </a:path>
              </a:pathLst>
            </a:custGeom>
            <a:solidFill>
              <a:srgbClr val="085F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79018" rIns="0" bIns="0" rtlCol="0">
            <a:spAutoFit/>
          </a:bodyPr>
          <a:lstStyle/>
          <a:p>
            <a:pPr marL="400050">
              <a:lnSpc>
                <a:spcPct val="100000"/>
              </a:lnSpc>
              <a:spcBef>
                <a:spcPts val="100"/>
              </a:spcBef>
            </a:pPr>
            <a:r>
              <a:rPr spc="405" dirty="0"/>
              <a:t>INTRODUCTION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16381" y="1786889"/>
            <a:ext cx="3402965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01336A"/>
                </a:solidFill>
                <a:latin typeface="Comic Sans MS"/>
                <a:cs typeface="Comic Sans MS"/>
              </a:rPr>
              <a:t>Uber</a:t>
            </a:r>
            <a:r>
              <a:rPr sz="1800" spc="-30" dirty="0">
                <a:solidFill>
                  <a:srgbClr val="01336A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01336A"/>
                </a:solidFill>
                <a:latin typeface="Comic Sans MS"/>
                <a:cs typeface="Comic Sans MS"/>
              </a:rPr>
              <a:t>Technologies</a:t>
            </a:r>
            <a:r>
              <a:rPr sz="1800" spc="-25" dirty="0">
                <a:solidFill>
                  <a:srgbClr val="01336A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01336A"/>
                </a:solidFill>
                <a:latin typeface="Comic Sans MS"/>
                <a:cs typeface="Comic Sans MS"/>
              </a:rPr>
              <a:t>Inc</a:t>
            </a:r>
            <a:r>
              <a:rPr sz="1800" spc="-10" dirty="0">
                <a:solidFill>
                  <a:srgbClr val="01336A"/>
                </a:solidFill>
                <a:latin typeface="Comic Sans MS"/>
                <a:cs typeface="Comic Sans MS"/>
              </a:rPr>
              <a:t> provides </a:t>
            </a:r>
            <a:r>
              <a:rPr sz="1800" dirty="0">
                <a:solidFill>
                  <a:srgbClr val="01336A"/>
                </a:solidFill>
                <a:latin typeface="Comic Sans MS"/>
                <a:cs typeface="Comic Sans MS"/>
              </a:rPr>
              <a:t>ride</a:t>
            </a:r>
            <a:r>
              <a:rPr sz="1800" spc="-15" dirty="0">
                <a:solidFill>
                  <a:srgbClr val="01336A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01336A"/>
                </a:solidFill>
                <a:latin typeface="Comic Sans MS"/>
                <a:cs typeface="Comic Sans MS"/>
              </a:rPr>
              <a:t>hailing</a:t>
            </a:r>
            <a:r>
              <a:rPr sz="1800" spc="-35" dirty="0">
                <a:solidFill>
                  <a:srgbClr val="01336A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01336A"/>
                </a:solidFill>
                <a:latin typeface="Comic Sans MS"/>
                <a:cs typeface="Comic Sans MS"/>
              </a:rPr>
              <a:t>services.</a:t>
            </a:r>
            <a:r>
              <a:rPr sz="1800" spc="-5" dirty="0">
                <a:solidFill>
                  <a:srgbClr val="01336A"/>
                </a:solidFill>
                <a:latin typeface="Comic Sans MS"/>
                <a:cs typeface="Comic Sans MS"/>
              </a:rPr>
              <a:t> </a:t>
            </a:r>
            <a:r>
              <a:rPr sz="1800" spc="-25" dirty="0">
                <a:solidFill>
                  <a:srgbClr val="01336A"/>
                </a:solidFill>
                <a:latin typeface="Comic Sans MS"/>
                <a:cs typeface="Comic Sans MS"/>
              </a:rPr>
              <a:t>The </a:t>
            </a:r>
            <a:r>
              <a:rPr sz="1800" dirty="0">
                <a:solidFill>
                  <a:srgbClr val="01336A"/>
                </a:solidFill>
                <a:latin typeface="Comic Sans MS"/>
                <a:cs typeface="Comic Sans MS"/>
              </a:rPr>
              <a:t>Company</a:t>
            </a:r>
            <a:r>
              <a:rPr sz="1800" spc="-25" dirty="0">
                <a:solidFill>
                  <a:srgbClr val="01336A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01336A"/>
                </a:solidFill>
                <a:latin typeface="Comic Sans MS"/>
                <a:cs typeface="Comic Sans MS"/>
              </a:rPr>
              <a:t>develops</a:t>
            </a:r>
            <a:r>
              <a:rPr sz="1800" spc="-15" dirty="0">
                <a:solidFill>
                  <a:srgbClr val="01336A"/>
                </a:solidFill>
                <a:latin typeface="Comic Sans MS"/>
                <a:cs typeface="Comic Sans MS"/>
              </a:rPr>
              <a:t> </a:t>
            </a:r>
            <a:r>
              <a:rPr sz="1800" spc="-10" dirty="0">
                <a:solidFill>
                  <a:srgbClr val="01336A"/>
                </a:solidFill>
                <a:latin typeface="Comic Sans MS"/>
                <a:cs typeface="Comic Sans MS"/>
              </a:rPr>
              <a:t>applications </a:t>
            </a:r>
            <a:r>
              <a:rPr sz="1800" dirty="0">
                <a:solidFill>
                  <a:srgbClr val="01336A"/>
                </a:solidFill>
                <a:latin typeface="Comic Sans MS"/>
                <a:cs typeface="Comic Sans MS"/>
              </a:rPr>
              <a:t>for</a:t>
            </a:r>
            <a:r>
              <a:rPr sz="1800" spc="-20" dirty="0">
                <a:solidFill>
                  <a:srgbClr val="01336A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01336A"/>
                </a:solidFill>
                <a:latin typeface="Comic Sans MS"/>
                <a:cs typeface="Comic Sans MS"/>
              </a:rPr>
              <a:t>road</a:t>
            </a:r>
            <a:r>
              <a:rPr sz="1800" spc="-15" dirty="0">
                <a:solidFill>
                  <a:srgbClr val="01336A"/>
                </a:solidFill>
                <a:latin typeface="Comic Sans MS"/>
                <a:cs typeface="Comic Sans MS"/>
              </a:rPr>
              <a:t> </a:t>
            </a:r>
            <a:r>
              <a:rPr sz="1800" spc="-10" dirty="0">
                <a:solidFill>
                  <a:srgbClr val="01336A"/>
                </a:solidFill>
                <a:latin typeface="Comic Sans MS"/>
                <a:cs typeface="Comic Sans MS"/>
              </a:rPr>
              <a:t>transportation, </a:t>
            </a:r>
            <a:r>
              <a:rPr sz="1800" dirty="0">
                <a:solidFill>
                  <a:srgbClr val="01336A"/>
                </a:solidFill>
                <a:latin typeface="Comic Sans MS"/>
                <a:cs typeface="Comic Sans MS"/>
              </a:rPr>
              <a:t>navigation,</a:t>
            </a:r>
            <a:r>
              <a:rPr sz="1800" spc="-50" dirty="0">
                <a:solidFill>
                  <a:srgbClr val="01336A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01336A"/>
                </a:solidFill>
                <a:latin typeface="Comic Sans MS"/>
                <a:cs typeface="Comic Sans MS"/>
              </a:rPr>
              <a:t>ride</a:t>
            </a:r>
            <a:r>
              <a:rPr sz="1800" spc="-10" dirty="0">
                <a:solidFill>
                  <a:srgbClr val="01336A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01336A"/>
                </a:solidFill>
                <a:latin typeface="Comic Sans MS"/>
                <a:cs typeface="Comic Sans MS"/>
              </a:rPr>
              <a:t>sharing,</a:t>
            </a:r>
            <a:r>
              <a:rPr sz="1800" spc="-30" dirty="0">
                <a:solidFill>
                  <a:srgbClr val="01336A"/>
                </a:solidFill>
                <a:latin typeface="Comic Sans MS"/>
                <a:cs typeface="Comic Sans MS"/>
              </a:rPr>
              <a:t> </a:t>
            </a:r>
            <a:r>
              <a:rPr sz="1800" spc="-25" dirty="0">
                <a:solidFill>
                  <a:srgbClr val="01336A"/>
                </a:solidFill>
                <a:latin typeface="Comic Sans MS"/>
                <a:cs typeface="Comic Sans MS"/>
              </a:rPr>
              <a:t>and </a:t>
            </a:r>
            <a:r>
              <a:rPr sz="1800" dirty="0">
                <a:solidFill>
                  <a:srgbClr val="01336A"/>
                </a:solidFill>
                <a:latin typeface="Comic Sans MS"/>
                <a:cs typeface="Comic Sans MS"/>
              </a:rPr>
              <a:t>payment</a:t>
            </a:r>
            <a:r>
              <a:rPr sz="1800" spc="-10" dirty="0">
                <a:solidFill>
                  <a:srgbClr val="01336A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01336A"/>
                </a:solidFill>
                <a:latin typeface="Comic Sans MS"/>
                <a:cs typeface="Comic Sans MS"/>
              </a:rPr>
              <a:t>processing</a:t>
            </a:r>
            <a:r>
              <a:rPr sz="1800" spc="-20" dirty="0">
                <a:solidFill>
                  <a:srgbClr val="01336A"/>
                </a:solidFill>
                <a:latin typeface="Comic Sans MS"/>
                <a:cs typeface="Comic Sans MS"/>
              </a:rPr>
              <a:t> </a:t>
            </a:r>
            <a:r>
              <a:rPr sz="1800" spc="-10" dirty="0">
                <a:solidFill>
                  <a:srgbClr val="01336A"/>
                </a:solidFill>
                <a:latin typeface="Comic Sans MS"/>
                <a:cs typeface="Comic Sans MS"/>
              </a:rPr>
              <a:t>solutions.</a:t>
            </a:r>
            <a:endParaRPr sz="18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01336A"/>
                </a:solidFill>
                <a:latin typeface="Comic Sans MS"/>
                <a:cs typeface="Comic Sans MS"/>
              </a:rPr>
              <a:t>Uber</a:t>
            </a:r>
            <a:r>
              <a:rPr sz="1800" spc="-20" dirty="0">
                <a:solidFill>
                  <a:srgbClr val="01336A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01336A"/>
                </a:solidFill>
                <a:latin typeface="Comic Sans MS"/>
                <a:cs typeface="Comic Sans MS"/>
              </a:rPr>
              <a:t>Technologies</a:t>
            </a:r>
            <a:r>
              <a:rPr sz="1800" spc="-30" dirty="0">
                <a:solidFill>
                  <a:srgbClr val="01336A"/>
                </a:solidFill>
                <a:latin typeface="Comic Sans MS"/>
                <a:cs typeface="Comic Sans MS"/>
              </a:rPr>
              <a:t> </a:t>
            </a:r>
            <a:r>
              <a:rPr sz="1800" spc="-10" dirty="0">
                <a:solidFill>
                  <a:srgbClr val="01336A"/>
                </a:solidFill>
                <a:latin typeface="Comic Sans MS"/>
                <a:cs typeface="Comic Sans MS"/>
              </a:rPr>
              <a:t>serves</a:t>
            </a:r>
            <a:endParaRPr sz="18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01336A"/>
                </a:solidFill>
                <a:latin typeface="Comic Sans MS"/>
                <a:cs typeface="Comic Sans MS"/>
              </a:rPr>
              <a:t>customers</a:t>
            </a:r>
            <a:r>
              <a:rPr sz="1800" spc="5" dirty="0">
                <a:solidFill>
                  <a:srgbClr val="01336A"/>
                </a:solidFill>
                <a:latin typeface="Comic Sans MS"/>
                <a:cs typeface="Comic Sans MS"/>
              </a:rPr>
              <a:t> </a:t>
            </a:r>
            <a:r>
              <a:rPr sz="1800" spc="-10" dirty="0">
                <a:solidFill>
                  <a:srgbClr val="01336A"/>
                </a:solidFill>
                <a:latin typeface="Comic Sans MS"/>
                <a:cs typeface="Comic Sans MS"/>
              </a:rPr>
              <a:t>worldwide.</a:t>
            </a:r>
            <a:endParaRPr sz="1800">
              <a:latin typeface="Comic Sans MS"/>
              <a:cs typeface="Comic Sans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561333" y="1546860"/>
            <a:ext cx="4582795" cy="3596640"/>
            <a:chOff x="4561333" y="1546860"/>
            <a:chExt cx="4582795" cy="3596640"/>
          </a:xfrm>
        </p:grpSpPr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61333" y="4393691"/>
              <a:ext cx="4582666" cy="74980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72000" y="1546860"/>
              <a:ext cx="4572000" cy="28529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571500" y="0"/>
                </a:moveTo>
                <a:lnTo>
                  <a:pt x="0" y="0"/>
                </a:lnTo>
                <a:lnTo>
                  <a:pt x="0" y="571500"/>
                </a:lnTo>
                <a:lnTo>
                  <a:pt x="571500" y="571500"/>
                </a:lnTo>
                <a:lnTo>
                  <a:pt x="571500" y="0"/>
                </a:lnTo>
                <a:close/>
              </a:path>
            </a:pathLst>
          </a:custGeom>
          <a:solidFill>
            <a:srgbClr val="469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144472"/>
            <a:ext cx="1144905" cy="1141730"/>
          </a:xfrm>
          <a:custGeom>
            <a:avLst/>
            <a:gdLst/>
            <a:ahLst/>
            <a:cxnLst/>
            <a:rect l="l" t="t" r="r" b="b"/>
            <a:pathLst>
              <a:path w="1144905" h="1141730">
                <a:moveTo>
                  <a:pt x="571500" y="0"/>
                </a:moveTo>
                <a:lnTo>
                  <a:pt x="0" y="0"/>
                </a:lnTo>
                <a:lnTo>
                  <a:pt x="0" y="569899"/>
                </a:lnTo>
                <a:lnTo>
                  <a:pt x="571500" y="569899"/>
                </a:lnTo>
                <a:lnTo>
                  <a:pt x="571500" y="0"/>
                </a:lnTo>
                <a:close/>
              </a:path>
              <a:path w="1144905" h="1141730">
                <a:moveTo>
                  <a:pt x="1144524" y="570052"/>
                </a:moveTo>
                <a:lnTo>
                  <a:pt x="571500" y="570052"/>
                </a:lnTo>
                <a:lnTo>
                  <a:pt x="571500" y="1141399"/>
                </a:lnTo>
                <a:lnTo>
                  <a:pt x="1144524" y="1141399"/>
                </a:lnTo>
                <a:lnTo>
                  <a:pt x="1144524" y="570052"/>
                </a:lnTo>
                <a:close/>
              </a:path>
            </a:pathLst>
          </a:custGeom>
          <a:solidFill>
            <a:srgbClr val="469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78595" y="0"/>
            <a:ext cx="565785" cy="571500"/>
          </a:xfrm>
          <a:custGeom>
            <a:avLst/>
            <a:gdLst/>
            <a:ahLst/>
            <a:cxnLst/>
            <a:rect l="l" t="t" r="r" b="b"/>
            <a:pathLst>
              <a:path w="565784" h="571500">
                <a:moveTo>
                  <a:pt x="0" y="571500"/>
                </a:moveTo>
                <a:lnTo>
                  <a:pt x="565403" y="571500"/>
                </a:lnTo>
                <a:lnTo>
                  <a:pt x="565403" y="0"/>
                </a:lnTo>
                <a:lnTo>
                  <a:pt x="0" y="0"/>
                </a:lnTo>
                <a:lnTo>
                  <a:pt x="0" y="571500"/>
                </a:lnTo>
                <a:close/>
              </a:path>
            </a:pathLst>
          </a:custGeom>
          <a:solidFill>
            <a:srgbClr val="469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99476" y="1144472"/>
            <a:ext cx="1144905" cy="1141730"/>
          </a:xfrm>
          <a:custGeom>
            <a:avLst/>
            <a:gdLst/>
            <a:ahLst/>
            <a:cxnLst/>
            <a:rect l="l" t="t" r="r" b="b"/>
            <a:pathLst>
              <a:path w="1144904" h="1141730">
                <a:moveTo>
                  <a:pt x="571500" y="570052"/>
                </a:moveTo>
                <a:lnTo>
                  <a:pt x="0" y="570052"/>
                </a:lnTo>
                <a:lnTo>
                  <a:pt x="0" y="1141399"/>
                </a:lnTo>
                <a:lnTo>
                  <a:pt x="571500" y="1141399"/>
                </a:lnTo>
                <a:lnTo>
                  <a:pt x="571500" y="570052"/>
                </a:lnTo>
                <a:close/>
              </a:path>
              <a:path w="1144904" h="1141730">
                <a:moveTo>
                  <a:pt x="1144524" y="0"/>
                </a:moveTo>
                <a:lnTo>
                  <a:pt x="579120" y="0"/>
                </a:lnTo>
                <a:lnTo>
                  <a:pt x="579120" y="569899"/>
                </a:lnTo>
                <a:lnTo>
                  <a:pt x="1144524" y="569899"/>
                </a:lnTo>
                <a:lnTo>
                  <a:pt x="1144524" y="0"/>
                </a:lnTo>
                <a:close/>
              </a:path>
            </a:pathLst>
          </a:custGeom>
          <a:solidFill>
            <a:srgbClr val="469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28103" y="0"/>
            <a:ext cx="571500" cy="571500"/>
          </a:xfrm>
          <a:custGeom>
            <a:avLst/>
            <a:gdLst/>
            <a:ahLst/>
            <a:cxnLst/>
            <a:rect l="l" t="t" r="r" b="b"/>
            <a:pathLst>
              <a:path w="571500" h="571500">
                <a:moveTo>
                  <a:pt x="571360" y="0"/>
                </a:moveTo>
                <a:lnTo>
                  <a:pt x="0" y="0"/>
                </a:lnTo>
                <a:lnTo>
                  <a:pt x="0" y="571500"/>
                </a:lnTo>
                <a:lnTo>
                  <a:pt x="571360" y="571500"/>
                </a:lnTo>
                <a:lnTo>
                  <a:pt x="571360" y="0"/>
                </a:lnTo>
                <a:close/>
              </a:path>
            </a:pathLst>
          </a:custGeom>
          <a:solidFill>
            <a:srgbClr val="469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41552" y="0"/>
            <a:ext cx="1153795" cy="1144905"/>
          </a:xfrm>
          <a:custGeom>
            <a:avLst/>
            <a:gdLst/>
            <a:ahLst/>
            <a:cxnLst/>
            <a:rect l="l" t="t" r="r" b="b"/>
            <a:pathLst>
              <a:path w="1153795" h="1144905">
                <a:moveTo>
                  <a:pt x="572884" y="0"/>
                </a:moveTo>
                <a:lnTo>
                  <a:pt x="0" y="0"/>
                </a:lnTo>
                <a:lnTo>
                  <a:pt x="0" y="571500"/>
                </a:lnTo>
                <a:lnTo>
                  <a:pt x="572884" y="571500"/>
                </a:lnTo>
                <a:lnTo>
                  <a:pt x="572884" y="0"/>
                </a:lnTo>
                <a:close/>
              </a:path>
              <a:path w="1153795" h="1144905">
                <a:moveTo>
                  <a:pt x="1153579" y="571500"/>
                </a:moveTo>
                <a:lnTo>
                  <a:pt x="582218" y="571500"/>
                </a:lnTo>
                <a:lnTo>
                  <a:pt x="582218" y="1144524"/>
                </a:lnTo>
                <a:lnTo>
                  <a:pt x="1153579" y="1144524"/>
                </a:lnTo>
                <a:lnTo>
                  <a:pt x="1153579" y="571500"/>
                </a:lnTo>
                <a:close/>
              </a:path>
            </a:pathLst>
          </a:custGeom>
          <a:solidFill>
            <a:srgbClr val="469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48982" y="571500"/>
            <a:ext cx="573405" cy="573405"/>
          </a:xfrm>
          <a:custGeom>
            <a:avLst/>
            <a:gdLst/>
            <a:ahLst/>
            <a:cxnLst/>
            <a:rect l="l" t="t" r="r" b="b"/>
            <a:pathLst>
              <a:path w="573404" h="573405">
                <a:moveTo>
                  <a:pt x="572884" y="0"/>
                </a:moveTo>
                <a:lnTo>
                  <a:pt x="0" y="0"/>
                </a:lnTo>
                <a:lnTo>
                  <a:pt x="0" y="573024"/>
                </a:lnTo>
                <a:lnTo>
                  <a:pt x="572884" y="573024"/>
                </a:lnTo>
                <a:lnTo>
                  <a:pt x="572884" y="0"/>
                </a:lnTo>
                <a:close/>
              </a:path>
            </a:pathLst>
          </a:custGeom>
          <a:solidFill>
            <a:srgbClr val="469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00883" y="4569155"/>
            <a:ext cx="1931035" cy="574675"/>
          </a:xfrm>
          <a:custGeom>
            <a:avLst/>
            <a:gdLst/>
            <a:ahLst/>
            <a:cxnLst/>
            <a:rect l="l" t="t" r="r" b="b"/>
            <a:pathLst>
              <a:path w="1931035" h="574675">
                <a:moveTo>
                  <a:pt x="0" y="574141"/>
                </a:moveTo>
                <a:lnTo>
                  <a:pt x="1930908" y="574141"/>
                </a:lnTo>
                <a:lnTo>
                  <a:pt x="1930908" y="0"/>
                </a:lnTo>
                <a:lnTo>
                  <a:pt x="0" y="0"/>
                </a:lnTo>
                <a:lnTo>
                  <a:pt x="0" y="57414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-1410" y="4858614"/>
            <a:ext cx="1905" cy="285115"/>
          </a:xfrm>
          <a:custGeom>
            <a:avLst/>
            <a:gdLst/>
            <a:ahLst/>
            <a:cxnLst/>
            <a:rect l="l" t="t" r="r" b="b"/>
            <a:pathLst>
              <a:path w="1905" h="285114">
                <a:moveTo>
                  <a:pt x="0" y="284784"/>
                </a:moveTo>
                <a:lnTo>
                  <a:pt x="1410" y="284784"/>
                </a:lnTo>
                <a:lnTo>
                  <a:pt x="1410" y="0"/>
                </a:lnTo>
                <a:lnTo>
                  <a:pt x="0" y="0"/>
                </a:lnTo>
                <a:lnTo>
                  <a:pt x="0" y="284784"/>
                </a:lnTo>
                <a:close/>
              </a:path>
            </a:pathLst>
          </a:custGeom>
          <a:solidFill>
            <a:srgbClr val="085F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4988" y="4858614"/>
            <a:ext cx="1931035" cy="285115"/>
          </a:xfrm>
          <a:custGeom>
            <a:avLst/>
            <a:gdLst/>
            <a:ahLst/>
            <a:cxnLst/>
            <a:rect l="l" t="t" r="r" b="b"/>
            <a:pathLst>
              <a:path w="1931035" h="285114">
                <a:moveTo>
                  <a:pt x="0" y="284784"/>
                </a:moveTo>
                <a:lnTo>
                  <a:pt x="1930908" y="284784"/>
                </a:lnTo>
                <a:lnTo>
                  <a:pt x="1930908" y="0"/>
                </a:lnTo>
                <a:lnTo>
                  <a:pt x="0" y="0"/>
                </a:lnTo>
                <a:lnTo>
                  <a:pt x="0" y="284784"/>
                </a:lnTo>
                <a:close/>
              </a:path>
            </a:pathLst>
          </a:custGeom>
          <a:solidFill>
            <a:srgbClr val="085F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16779" y="4858614"/>
            <a:ext cx="1931035" cy="285115"/>
          </a:xfrm>
          <a:custGeom>
            <a:avLst/>
            <a:gdLst/>
            <a:ahLst/>
            <a:cxnLst/>
            <a:rect l="l" t="t" r="r" b="b"/>
            <a:pathLst>
              <a:path w="1931034" h="285114">
                <a:moveTo>
                  <a:pt x="0" y="284784"/>
                </a:moveTo>
                <a:lnTo>
                  <a:pt x="1930908" y="284784"/>
                </a:lnTo>
                <a:lnTo>
                  <a:pt x="1930908" y="0"/>
                </a:lnTo>
                <a:lnTo>
                  <a:pt x="0" y="0"/>
                </a:lnTo>
                <a:lnTo>
                  <a:pt x="0" y="284784"/>
                </a:lnTo>
                <a:close/>
              </a:path>
            </a:pathLst>
          </a:custGeom>
          <a:solidFill>
            <a:srgbClr val="00D2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32676" y="4858614"/>
            <a:ext cx="1929764" cy="285115"/>
          </a:xfrm>
          <a:custGeom>
            <a:avLst/>
            <a:gdLst/>
            <a:ahLst/>
            <a:cxnLst/>
            <a:rect l="l" t="t" r="r" b="b"/>
            <a:pathLst>
              <a:path w="1929765" h="285114">
                <a:moveTo>
                  <a:pt x="0" y="284784"/>
                </a:moveTo>
                <a:lnTo>
                  <a:pt x="1929383" y="284784"/>
                </a:lnTo>
                <a:lnTo>
                  <a:pt x="1929383" y="0"/>
                </a:lnTo>
                <a:lnTo>
                  <a:pt x="0" y="0"/>
                </a:lnTo>
                <a:lnTo>
                  <a:pt x="0" y="284784"/>
                </a:lnTo>
                <a:close/>
              </a:path>
            </a:pathLst>
          </a:custGeom>
          <a:solidFill>
            <a:srgbClr val="8DED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47288" y="571500"/>
            <a:ext cx="2245360" cy="2246630"/>
          </a:xfrm>
          <a:custGeom>
            <a:avLst/>
            <a:gdLst/>
            <a:ahLst/>
            <a:cxnLst/>
            <a:rect l="l" t="t" r="r" b="b"/>
            <a:pathLst>
              <a:path w="2245360" h="2246630">
                <a:moveTo>
                  <a:pt x="2244852" y="0"/>
                </a:moveTo>
                <a:lnTo>
                  <a:pt x="0" y="0"/>
                </a:lnTo>
                <a:lnTo>
                  <a:pt x="0" y="2246376"/>
                </a:lnTo>
                <a:lnTo>
                  <a:pt x="2244852" y="2246376"/>
                </a:lnTo>
                <a:lnTo>
                  <a:pt x="22448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97963" y="4569053"/>
            <a:ext cx="1935480" cy="285115"/>
          </a:xfrm>
          <a:custGeom>
            <a:avLst/>
            <a:gdLst/>
            <a:ahLst/>
            <a:cxnLst/>
            <a:rect l="l" t="t" r="r" b="b"/>
            <a:pathLst>
              <a:path w="1935479" h="285114">
                <a:moveTo>
                  <a:pt x="1935226" y="0"/>
                </a:moveTo>
                <a:lnTo>
                  <a:pt x="0" y="0"/>
                </a:lnTo>
                <a:lnTo>
                  <a:pt x="0" y="284784"/>
                </a:lnTo>
                <a:lnTo>
                  <a:pt x="1935226" y="284784"/>
                </a:lnTo>
                <a:lnTo>
                  <a:pt x="1935226" y="0"/>
                </a:lnTo>
                <a:close/>
              </a:path>
            </a:pathLst>
          </a:custGeom>
          <a:solidFill>
            <a:srgbClr val="4695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084580" y="2865882"/>
            <a:ext cx="6950709" cy="1184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9620" marR="5080" indent="-2027555">
              <a:lnSpc>
                <a:spcPct val="100000"/>
              </a:lnSpc>
              <a:spcBef>
                <a:spcPts val="100"/>
              </a:spcBef>
            </a:pPr>
            <a:r>
              <a:rPr sz="3800" b="1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3800" b="1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800" b="1" dirty="0">
                <a:solidFill>
                  <a:srgbClr val="FFFFFF"/>
                </a:solidFill>
                <a:latin typeface="Times New Roman"/>
                <a:cs typeface="Times New Roman"/>
              </a:rPr>
              <a:t>UNDERSTANDING</a:t>
            </a:r>
            <a:r>
              <a:rPr sz="3800" b="1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800" b="1" spc="-25" dirty="0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sz="3800" b="1" spc="-10" dirty="0">
                <a:solidFill>
                  <a:srgbClr val="FFFFFF"/>
                </a:solidFill>
                <a:latin typeface="Times New Roman"/>
                <a:cs typeface="Times New Roman"/>
              </a:rPr>
              <a:t>CLEANSING</a:t>
            </a:r>
            <a:endParaRPr sz="38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601592" y="1276350"/>
            <a:ext cx="195961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spc="1490" dirty="0">
                <a:solidFill>
                  <a:srgbClr val="01336A"/>
                </a:solidFill>
              </a:rPr>
              <a:t>02</a:t>
            </a:r>
            <a:endParaRPr sz="1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572500" y="571499"/>
              <a:ext cx="571500" cy="573405"/>
            </a:xfrm>
            <a:custGeom>
              <a:avLst/>
              <a:gdLst/>
              <a:ahLst/>
              <a:cxnLst/>
              <a:rect l="l" t="t" r="r" b="b"/>
              <a:pathLst>
                <a:path w="571500" h="573405">
                  <a:moveTo>
                    <a:pt x="571500" y="0"/>
                  </a:moveTo>
                  <a:lnTo>
                    <a:pt x="0" y="0"/>
                  </a:lnTo>
                  <a:lnTo>
                    <a:pt x="0" y="573024"/>
                  </a:lnTo>
                  <a:lnTo>
                    <a:pt x="571500" y="573024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00D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6072" y="0"/>
              <a:ext cx="570230" cy="571500"/>
            </a:xfrm>
            <a:custGeom>
              <a:avLst/>
              <a:gdLst/>
              <a:ahLst/>
              <a:cxnLst/>
              <a:rect l="l" t="t" r="r" b="b"/>
              <a:pathLst>
                <a:path w="570230" h="571500">
                  <a:moveTo>
                    <a:pt x="569899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69899" y="571500"/>
                  </a:lnTo>
                  <a:lnTo>
                    <a:pt x="569899" y="0"/>
                  </a:lnTo>
                  <a:close/>
                </a:path>
              </a:pathLst>
            </a:custGeom>
            <a:solidFill>
              <a:srgbClr val="085F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47" y="0"/>
              <a:ext cx="573405" cy="571500"/>
            </a:xfrm>
            <a:custGeom>
              <a:avLst/>
              <a:gdLst/>
              <a:ahLst/>
              <a:cxnLst/>
              <a:rect l="l" t="t" r="r" b="b"/>
              <a:pathLst>
                <a:path w="573405" h="571500">
                  <a:moveTo>
                    <a:pt x="573024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73024" y="571500"/>
                  </a:lnTo>
                  <a:lnTo>
                    <a:pt x="573024" y="0"/>
                  </a:lnTo>
                  <a:close/>
                </a:path>
              </a:pathLst>
            </a:custGeom>
            <a:solidFill>
              <a:srgbClr val="00D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569452" y="0"/>
              <a:ext cx="573405" cy="571500"/>
            </a:xfrm>
            <a:custGeom>
              <a:avLst/>
              <a:gdLst/>
              <a:ahLst/>
              <a:cxnLst/>
              <a:rect l="l" t="t" r="r" b="b"/>
              <a:pathLst>
                <a:path w="573404" h="571500">
                  <a:moveTo>
                    <a:pt x="573024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73024" y="571500"/>
                  </a:lnTo>
                  <a:lnTo>
                    <a:pt x="573024" y="0"/>
                  </a:lnTo>
                  <a:close/>
                </a:path>
              </a:pathLst>
            </a:custGeom>
            <a:solidFill>
              <a:srgbClr val="8DED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997952" y="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571500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71500" y="571500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085F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47" y="571499"/>
              <a:ext cx="573405" cy="573405"/>
            </a:xfrm>
            <a:custGeom>
              <a:avLst/>
              <a:gdLst/>
              <a:ahLst/>
              <a:cxnLst/>
              <a:rect l="l" t="t" r="r" b="b"/>
              <a:pathLst>
                <a:path w="573405" h="573405">
                  <a:moveTo>
                    <a:pt x="573024" y="0"/>
                  </a:moveTo>
                  <a:lnTo>
                    <a:pt x="0" y="0"/>
                  </a:lnTo>
                  <a:lnTo>
                    <a:pt x="0" y="573024"/>
                  </a:lnTo>
                  <a:lnTo>
                    <a:pt x="573024" y="573024"/>
                  </a:lnTo>
                  <a:lnTo>
                    <a:pt x="573024" y="0"/>
                  </a:lnTo>
                  <a:close/>
                </a:path>
              </a:pathLst>
            </a:custGeom>
            <a:solidFill>
              <a:srgbClr val="013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46048" y="0"/>
              <a:ext cx="6853555" cy="571500"/>
            </a:xfrm>
            <a:custGeom>
              <a:avLst/>
              <a:gdLst/>
              <a:ahLst/>
              <a:cxnLst/>
              <a:rect l="l" t="t" r="r" b="b"/>
              <a:pathLst>
                <a:path w="6853555" h="571500">
                  <a:moveTo>
                    <a:pt x="569899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69899" y="571500"/>
                  </a:lnTo>
                  <a:lnTo>
                    <a:pt x="569899" y="0"/>
                  </a:lnTo>
                  <a:close/>
                </a:path>
                <a:path w="6853555" h="571500">
                  <a:moveTo>
                    <a:pt x="6853352" y="0"/>
                  </a:moveTo>
                  <a:lnTo>
                    <a:pt x="6283452" y="0"/>
                  </a:lnTo>
                  <a:lnTo>
                    <a:pt x="6283452" y="571500"/>
                  </a:lnTo>
                  <a:lnTo>
                    <a:pt x="6853352" y="571500"/>
                  </a:lnTo>
                  <a:lnTo>
                    <a:pt x="6853352" y="0"/>
                  </a:lnTo>
                  <a:close/>
                </a:path>
              </a:pathLst>
            </a:custGeom>
            <a:solidFill>
              <a:srgbClr val="469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715947" y="0"/>
            <a:ext cx="5715635" cy="1144905"/>
          </a:xfrm>
          <a:prstGeom prst="rect">
            <a:avLst/>
          </a:prstGeom>
          <a:solidFill>
            <a:srgbClr val="085FB9"/>
          </a:solidFill>
        </p:spPr>
        <p:txBody>
          <a:bodyPr vert="horz" wrap="square" lIns="0" tIns="2089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45"/>
              </a:spcBef>
            </a:pPr>
            <a:r>
              <a:rPr b="0" u="sng" spc="-175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UNDERSTANDING</a:t>
            </a:r>
            <a:r>
              <a:rPr b="0" u="sng" spc="45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 </a:t>
            </a:r>
            <a:r>
              <a:rPr b="0" u="sng" spc="-150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THE</a:t>
            </a:r>
            <a:r>
              <a:rPr b="0" u="sng" spc="45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 </a:t>
            </a:r>
            <a:r>
              <a:rPr b="0" u="sng" spc="-315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DATA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531876" y="1365503"/>
            <a:ext cx="3407410" cy="3778250"/>
            <a:chOff x="531876" y="1365503"/>
            <a:chExt cx="3407410" cy="377825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1876" y="4512563"/>
              <a:ext cx="3406902" cy="63093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7116" y="1365503"/>
              <a:ext cx="3378708" cy="3157728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The</a:t>
            </a:r>
            <a:r>
              <a:rPr spc="-30" dirty="0"/>
              <a:t> </a:t>
            </a:r>
            <a:r>
              <a:rPr dirty="0"/>
              <a:t>following</a:t>
            </a:r>
            <a:r>
              <a:rPr spc="-35" dirty="0"/>
              <a:t> </a:t>
            </a:r>
            <a:r>
              <a:rPr dirty="0"/>
              <a:t>can</a:t>
            </a:r>
            <a:r>
              <a:rPr spc="-10" dirty="0"/>
              <a:t> </a:t>
            </a:r>
            <a:r>
              <a:rPr dirty="0"/>
              <a:t>the</a:t>
            </a:r>
            <a:r>
              <a:rPr spc="-15" dirty="0"/>
              <a:t> </a:t>
            </a:r>
            <a:r>
              <a:rPr spc="-10" dirty="0"/>
              <a:t>inferred:</a:t>
            </a:r>
          </a:p>
          <a:p>
            <a:pPr marL="299085" marR="5080" indent="-287020">
              <a:lnSpc>
                <a:spcPct val="100000"/>
              </a:lnSpc>
              <a:spcBef>
                <a:spcPts val="1685"/>
              </a:spcBef>
              <a:buFont typeface="Wingdings"/>
              <a:buChar char=""/>
              <a:tabLst>
                <a:tab pos="299085" algn="l"/>
                <a:tab pos="299720" algn="l"/>
              </a:tabLst>
            </a:pPr>
            <a:r>
              <a:rPr dirty="0"/>
              <a:t>The</a:t>
            </a:r>
            <a:r>
              <a:rPr spc="-40" dirty="0"/>
              <a:t> </a:t>
            </a:r>
            <a:r>
              <a:rPr dirty="0"/>
              <a:t>total</a:t>
            </a:r>
            <a:r>
              <a:rPr spc="-20" dirty="0"/>
              <a:t> </a:t>
            </a:r>
            <a:r>
              <a:rPr dirty="0"/>
              <a:t>sample</a:t>
            </a:r>
            <a:r>
              <a:rPr spc="-30" dirty="0"/>
              <a:t> </a:t>
            </a:r>
            <a:r>
              <a:rPr dirty="0"/>
              <a:t>sets</a:t>
            </a:r>
            <a:r>
              <a:rPr spc="-20" dirty="0"/>
              <a:t> </a:t>
            </a:r>
            <a:r>
              <a:rPr dirty="0"/>
              <a:t>in</a:t>
            </a:r>
            <a:r>
              <a:rPr spc="-10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data</a:t>
            </a:r>
            <a:r>
              <a:rPr spc="-30" dirty="0"/>
              <a:t> </a:t>
            </a:r>
            <a:r>
              <a:rPr dirty="0"/>
              <a:t>are</a:t>
            </a:r>
            <a:r>
              <a:rPr spc="-20" dirty="0"/>
              <a:t> </a:t>
            </a:r>
            <a:r>
              <a:rPr dirty="0"/>
              <a:t>1156,</a:t>
            </a:r>
            <a:r>
              <a:rPr spc="-30" dirty="0"/>
              <a:t> </a:t>
            </a:r>
            <a:r>
              <a:rPr spc="-20" dirty="0"/>
              <a:t>with </a:t>
            </a:r>
            <a:r>
              <a:rPr dirty="0"/>
              <a:t>some</a:t>
            </a:r>
            <a:r>
              <a:rPr spc="-50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dirty="0"/>
              <a:t>them</a:t>
            </a:r>
            <a:r>
              <a:rPr spc="-20" dirty="0"/>
              <a:t> </a:t>
            </a:r>
            <a:r>
              <a:rPr dirty="0"/>
              <a:t>being</a:t>
            </a:r>
            <a:r>
              <a:rPr spc="-35" dirty="0"/>
              <a:t> </a:t>
            </a:r>
            <a:r>
              <a:rPr dirty="0"/>
              <a:t>1155</a:t>
            </a:r>
            <a:r>
              <a:rPr spc="-50" dirty="0"/>
              <a:t> </a:t>
            </a:r>
            <a:r>
              <a:rPr dirty="0"/>
              <a:t>indicating</a:t>
            </a:r>
            <a:r>
              <a:rPr spc="-45" dirty="0"/>
              <a:t> </a:t>
            </a:r>
            <a:r>
              <a:rPr dirty="0"/>
              <a:t>the</a:t>
            </a:r>
            <a:r>
              <a:rPr spc="-20" dirty="0"/>
              <a:t> </a:t>
            </a:r>
            <a:r>
              <a:rPr spc="-10" dirty="0"/>
              <a:t>existence </a:t>
            </a:r>
            <a:r>
              <a:rPr dirty="0"/>
              <a:t>of</a:t>
            </a:r>
            <a:r>
              <a:rPr spc="-30" dirty="0"/>
              <a:t> </a:t>
            </a:r>
            <a:r>
              <a:rPr dirty="0"/>
              <a:t>null</a:t>
            </a:r>
            <a:r>
              <a:rPr spc="-10" dirty="0"/>
              <a:t> </a:t>
            </a:r>
            <a:r>
              <a:rPr dirty="0"/>
              <a:t>samples.</a:t>
            </a:r>
            <a:r>
              <a:rPr spc="-35" dirty="0"/>
              <a:t> </a:t>
            </a:r>
            <a:r>
              <a:rPr dirty="0"/>
              <a:t>(number</a:t>
            </a:r>
            <a:r>
              <a:rPr spc="-30" dirty="0"/>
              <a:t> </a:t>
            </a:r>
            <a:r>
              <a:rPr dirty="0"/>
              <a:t>of</a:t>
            </a:r>
            <a:r>
              <a:rPr spc="-25" dirty="0"/>
              <a:t> </a:t>
            </a:r>
            <a:r>
              <a:rPr spc="-10" dirty="0"/>
              <a:t>rows)</a:t>
            </a:r>
          </a:p>
          <a:p>
            <a:pPr marL="299085" indent="-287020">
              <a:lnSpc>
                <a:spcPct val="100000"/>
              </a:lnSpc>
              <a:buFont typeface="Wingdings"/>
              <a:buChar char=""/>
              <a:tabLst>
                <a:tab pos="299085" algn="l"/>
                <a:tab pos="299720" algn="l"/>
              </a:tabLst>
            </a:pPr>
            <a:r>
              <a:rPr dirty="0"/>
              <a:t>The</a:t>
            </a:r>
            <a:r>
              <a:rPr spc="-40" dirty="0"/>
              <a:t> </a:t>
            </a:r>
            <a:r>
              <a:rPr dirty="0"/>
              <a:t>total</a:t>
            </a:r>
            <a:r>
              <a:rPr spc="-30" dirty="0"/>
              <a:t> </a:t>
            </a:r>
            <a:r>
              <a:rPr dirty="0"/>
              <a:t>number</a:t>
            </a:r>
            <a:r>
              <a:rPr spc="-45" dirty="0"/>
              <a:t> </a:t>
            </a:r>
            <a:r>
              <a:rPr dirty="0"/>
              <a:t>of</a:t>
            </a:r>
            <a:r>
              <a:rPr spc="-35" dirty="0"/>
              <a:t> </a:t>
            </a:r>
            <a:r>
              <a:rPr dirty="0"/>
              <a:t>features</a:t>
            </a:r>
            <a:r>
              <a:rPr spc="-30" dirty="0"/>
              <a:t> </a:t>
            </a:r>
            <a:r>
              <a:rPr dirty="0"/>
              <a:t>is</a:t>
            </a:r>
            <a:r>
              <a:rPr spc="-30" dirty="0"/>
              <a:t> </a:t>
            </a:r>
            <a:r>
              <a:rPr dirty="0"/>
              <a:t>7.</a:t>
            </a:r>
            <a:r>
              <a:rPr spc="-30" dirty="0"/>
              <a:t> </a:t>
            </a:r>
            <a:r>
              <a:rPr dirty="0"/>
              <a:t>(number</a:t>
            </a:r>
            <a:r>
              <a:rPr spc="-40" dirty="0"/>
              <a:t> </a:t>
            </a:r>
            <a:r>
              <a:rPr spc="-25" dirty="0"/>
              <a:t>of</a:t>
            </a:r>
          </a:p>
          <a:p>
            <a:pPr marL="299085">
              <a:lnSpc>
                <a:spcPct val="100000"/>
              </a:lnSpc>
            </a:pPr>
            <a:r>
              <a:rPr spc="-10" dirty="0"/>
              <a:t>columns)</a:t>
            </a:r>
          </a:p>
          <a:p>
            <a:pPr marL="299085" marR="450850" indent="-287020">
              <a:lnSpc>
                <a:spcPct val="100000"/>
              </a:lnSpc>
              <a:buFont typeface="Wingdings"/>
              <a:buChar char=""/>
              <a:tabLst>
                <a:tab pos="299085" algn="l"/>
                <a:tab pos="299720" algn="l"/>
              </a:tabLst>
            </a:pPr>
            <a:r>
              <a:rPr dirty="0"/>
              <a:t>Feature</a:t>
            </a:r>
            <a:r>
              <a:rPr spc="-35" dirty="0"/>
              <a:t> </a:t>
            </a:r>
            <a:r>
              <a:rPr dirty="0"/>
              <a:t>“purpose”</a:t>
            </a:r>
            <a:r>
              <a:rPr spc="-40" dirty="0"/>
              <a:t> </a:t>
            </a:r>
            <a:r>
              <a:rPr dirty="0"/>
              <a:t>has</a:t>
            </a:r>
            <a:r>
              <a:rPr spc="-25" dirty="0"/>
              <a:t> </a:t>
            </a:r>
            <a:r>
              <a:rPr dirty="0"/>
              <a:t>less sample</a:t>
            </a:r>
            <a:r>
              <a:rPr spc="-25" dirty="0"/>
              <a:t> </a:t>
            </a:r>
            <a:r>
              <a:rPr dirty="0"/>
              <a:t>sets </a:t>
            </a:r>
            <a:r>
              <a:rPr spc="-20" dirty="0"/>
              <a:t>than </a:t>
            </a:r>
            <a:r>
              <a:rPr dirty="0"/>
              <a:t>others</a:t>
            </a:r>
            <a:r>
              <a:rPr spc="-20" dirty="0"/>
              <a:t> </a:t>
            </a:r>
            <a:r>
              <a:rPr dirty="0"/>
              <a:t>which</a:t>
            </a:r>
            <a:r>
              <a:rPr spc="-15" dirty="0"/>
              <a:t> </a:t>
            </a:r>
            <a:r>
              <a:rPr dirty="0"/>
              <a:t>means</a:t>
            </a:r>
            <a:r>
              <a:rPr spc="-30" dirty="0"/>
              <a:t> </a:t>
            </a:r>
            <a:r>
              <a:rPr dirty="0"/>
              <a:t>that</a:t>
            </a:r>
            <a:r>
              <a:rPr spc="-20" dirty="0"/>
              <a:t> </a:t>
            </a:r>
            <a:r>
              <a:rPr dirty="0"/>
              <a:t>it</a:t>
            </a:r>
            <a:r>
              <a:rPr spc="-15" dirty="0"/>
              <a:t> </a:t>
            </a:r>
            <a:r>
              <a:rPr dirty="0"/>
              <a:t>has</a:t>
            </a:r>
            <a:r>
              <a:rPr spc="-15" dirty="0"/>
              <a:t> </a:t>
            </a:r>
            <a:r>
              <a:rPr dirty="0"/>
              <a:t>a</a:t>
            </a:r>
            <a:r>
              <a:rPr spc="-30" dirty="0"/>
              <a:t> </a:t>
            </a:r>
            <a:r>
              <a:rPr dirty="0"/>
              <a:t>lot</a:t>
            </a:r>
            <a:r>
              <a:rPr spc="-5" dirty="0"/>
              <a:t> </a:t>
            </a:r>
            <a:r>
              <a:rPr dirty="0"/>
              <a:t>of</a:t>
            </a:r>
            <a:r>
              <a:rPr spc="-20" dirty="0"/>
              <a:t> null </a:t>
            </a:r>
            <a:r>
              <a:rPr spc="-10" dirty="0"/>
              <a:t>values.</a:t>
            </a:r>
          </a:p>
          <a:p>
            <a:pPr marL="299085" indent="-287020">
              <a:lnSpc>
                <a:spcPct val="100000"/>
              </a:lnSpc>
              <a:buFont typeface="Wingdings"/>
              <a:buChar char=""/>
              <a:tabLst>
                <a:tab pos="299085" algn="l"/>
                <a:tab pos="299720" algn="l"/>
              </a:tabLst>
            </a:pPr>
            <a:r>
              <a:rPr dirty="0"/>
              <a:t>There</a:t>
            </a:r>
            <a:r>
              <a:rPr spc="-45" dirty="0"/>
              <a:t> </a:t>
            </a:r>
            <a:r>
              <a:rPr dirty="0"/>
              <a:t>is</a:t>
            </a:r>
            <a:r>
              <a:rPr spc="-15" dirty="0"/>
              <a:t> </a:t>
            </a:r>
            <a:r>
              <a:rPr dirty="0"/>
              <a:t>only</a:t>
            </a:r>
            <a:r>
              <a:rPr spc="-15" dirty="0"/>
              <a:t> </a:t>
            </a:r>
            <a:r>
              <a:rPr dirty="0"/>
              <a:t>1</a:t>
            </a:r>
            <a:r>
              <a:rPr spc="-25" dirty="0"/>
              <a:t> </a:t>
            </a:r>
            <a:r>
              <a:rPr dirty="0"/>
              <a:t>float</a:t>
            </a:r>
            <a:r>
              <a:rPr spc="-25" dirty="0"/>
              <a:t> </a:t>
            </a:r>
            <a:r>
              <a:rPr dirty="0"/>
              <a:t>data</a:t>
            </a:r>
            <a:r>
              <a:rPr spc="-30" dirty="0"/>
              <a:t> </a:t>
            </a:r>
            <a:r>
              <a:rPr dirty="0"/>
              <a:t>type</a:t>
            </a:r>
            <a:r>
              <a:rPr spc="-35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dirty="0"/>
              <a:t>6</a:t>
            </a:r>
            <a:r>
              <a:rPr spc="-25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spc="-10" dirty="0"/>
              <a:t>object.</a:t>
            </a:r>
          </a:p>
          <a:p>
            <a:pPr marL="299085" marR="55244" indent="-287020">
              <a:lnSpc>
                <a:spcPct val="100000"/>
              </a:lnSpc>
              <a:buFont typeface="Wingdings"/>
              <a:buChar char=""/>
              <a:tabLst>
                <a:tab pos="299085" algn="l"/>
                <a:tab pos="299720" algn="l"/>
              </a:tabLst>
            </a:pPr>
            <a:r>
              <a:rPr dirty="0"/>
              <a:t>The</a:t>
            </a:r>
            <a:r>
              <a:rPr spc="-35" dirty="0"/>
              <a:t> </a:t>
            </a:r>
            <a:r>
              <a:rPr spc="-10" dirty="0"/>
              <a:t>data-</a:t>
            </a:r>
            <a:r>
              <a:rPr dirty="0"/>
              <a:t>type</a:t>
            </a:r>
            <a:r>
              <a:rPr spc="-35" dirty="0"/>
              <a:t> </a:t>
            </a:r>
            <a:r>
              <a:rPr dirty="0"/>
              <a:t>of</a:t>
            </a:r>
            <a:r>
              <a:rPr spc="-5" dirty="0"/>
              <a:t> </a:t>
            </a:r>
            <a:r>
              <a:rPr dirty="0"/>
              <a:t>start</a:t>
            </a:r>
            <a:r>
              <a:rPr spc="-15" dirty="0"/>
              <a:t> </a:t>
            </a:r>
            <a:r>
              <a:rPr dirty="0"/>
              <a:t>date</a:t>
            </a:r>
            <a:r>
              <a:rPr spc="-15" dirty="0"/>
              <a:t> </a:t>
            </a:r>
            <a:r>
              <a:rPr dirty="0"/>
              <a:t>and</a:t>
            </a:r>
            <a:r>
              <a:rPr spc="-10" dirty="0"/>
              <a:t> </a:t>
            </a:r>
            <a:r>
              <a:rPr dirty="0"/>
              <a:t>end</a:t>
            </a:r>
            <a:r>
              <a:rPr spc="-10" dirty="0"/>
              <a:t> </a:t>
            </a:r>
            <a:r>
              <a:rPr dirty="0"/>
              <a:t>date</a:t>
            </a:r>
            <a:r>
              <a:rPr spc="-30" dirty="0"/>
              <a:t> </a:t>
            </a:r>
            <a:r>
              <a:rPr spc="-10" dirty="0"/>
              <a:t>should </a:t>
            </a:r>
            <a:r>
              <a:rPr dirty="0"/>
              <a:t>be</a:t>
            </a:r>
            <a:r>
              <a:rPr spc="-30" dirty="0"/>
              <a:t> </a:t>
            </a:r>
            <a:r>
              <a:rPr dirty="0"/>
              <a:t>datetime,</a:t>
            </a:r>
            <a:r>
              <a:rPr spc="-50" dirty="0"/>
              <a:t> </a:t>
            </a:r>
            <a:r>
              <a:rPr dirty="0"/>
              <a:t>however,</a:t>
            </a:r>
            <a:r>
              <a:rPr spc="-45" dirty="0"/>
              <a:t> </a:t>
            </a:r>
            <a:r>
              <a:rPr dirty="0"/>
              <a:t>it</a:t>
            </a:r>
            <a:r>
              <a:rPr spc="-40" dirty="0"/>
              <a:t> </a:t>
            </a:r>
            <a:r>
              <a:rPr dirty="0"/>
              <a:t>is</a:t>
            </a:r>
            <a:r>
              <a:rPr spc="-20" dirty="0"/>
              <a:t> </a:t>
            </a:r>
            <a:r>
              <a:rPr dirty="0"/>
              <a:t>showing</a:t>
            </a:r>
            <a:r>
              <a:rPr spc="-30" dirty="0"/>
              <a:t> </a:t>
            </a:r>
            <a:r>
              <a:rPr dirty="0"/>
              <a:t>it</a:t>
            </a:r>
            <a:r>
              <a:rPr spc="-35" dirty="0"/>
              <a:t> </a:t>
            </a:r>
            <a:r>
              <a:rPr dirty="0"/>
              <a:t>as</a:t>
            </a:r>
            <a:r>
              <a:rPr spc="-10" dirty="0"/>
              <a:t> string (object).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5947" y="0"/>
            <a:ext cx="5715635" cy="1144905"/>
          </a:xfrm>
          <a:prstGeom prst="rect">
            <a:avLst/>
          </a:prstGeom>
          <a:solidFill>
            <a:srgbClr val="085FB9"/>
          </a:solidFill>
        </p:spPr>
        <p:txBody>
          <a:bodyPr vert="horz" wrap="square" lIns="0" tIns="2089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45"/>
              </a:spcBef>
            </a:pPr>
            <a:r>
              <a:rPr b="0" u="sng" spc="-135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CLEANSING</a:t>
            </a:r>
            <a:r>
              <a:rPr b="0" u="sng" spc="-5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 </a:t>
            </a:r>
            <a:r>
              <a:rPr b="0" u="sng" spc="-150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THE</a:t>
            </a:r>
            <a:r>
              <a:rPr b="0" u="sng" spc="5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 </a:t>
            </a:r>
            <a:r>
              <a:rPr b="0" u="sng" spc="-315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6509" y="1339341"/>
            <a:ext cx="39852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u="sng" dirty="0">
                <a:uFill>
                  <a:solidFill>
                    <a:srgbClr val="000000"/>
                  </a:solidFill>
                </a:uFill>
                <a:latin typeface="Comic Sans MS"/>
                <a:cs typeface="Comic Sans MS"/>
              </a:rPr>
              <a:t>1.</a:t>
            </a:r>
            <a:r>
              <a:rPr sz="1400" u="sng" spc="-30" dirty="0">
                <a:uFill>
                  <a:solidFill>
                    <a:srgbClr val="000000"/>
                  </a:solidFill>
                </a:uFill>
                <a:latin typeface="Comic Sans MS"/>
                <a:cs typeface="Comic Sans MS"/>
              </a:rPr>
              <a:t> </a:t>
            </a:r>
            <a:r>
              <a:rPr sz="1400" u="sng" dirty="0">
                <a:uFill>
                  <a:solidFill>
                    <a:srgbClr val="000000"/>
                  </a:solidFill>
                </a:uFill>
                <a:latin typeface="Comic Sans MS"/>
                <a:cs typeface="Comic Sans MS"/>
              </a:rPr>
              <a:t>Checking</a:t>
            </a:r>
            <a:r>
              <a:rPr sz="1400" u="sng" spc="-35" dirty="0">
                <a:uFill>
                  <a:solidFill>
                    <a:srgbClr val="000000"/>
                  </a:solidFill>
                </a:uFill>
                <a:latin typeface="Comic Sans MS"/>
                <a:cs typeface="Comic Sans MS"/>
              </a:rPr>
              <a:t> </a:t>
            </a:r>
            <a:r>
              <a:rPr sz="1400" u="sng" dirty="0">
                <a:uFill>
                  <a:solidFill>
                    <a:srgbClr val="000000"/>
                  </a:solidFill>
                </a:uFill>
                <a:latin typeface="Comic Sans MS"/>
                <a:cs typeface="Comic Sans MS"/>
              </a:rPr>
              <a:t>the</a:t>
            </a:r>
            <a:r>
              <a:rPr sz="1400" u="sng" spc="-10" dirty="0">
                <a:uFill>
                  <a:solidFill>
                    <a:srgbClr val="000000"/>
                  </a:solidFill>
                </a:uFill>
                <a:latin typeface="Comic Sans MS"/>
                <a:cs typeface="Comic Sans MS"/>
              </a:rPr>
              <a:t> </a:t>
            </a:r>
            <a:r>
              <a:rPr sz="1400" u="sng" dirty="0">
                <a:uFill>
                  <a:solidFill>
                    <a:srgbClr val="000000"/>
                  </a:solidFill>
                </a:uFill>
                <a:latin typeface="Comic Sans MS"/>
                <a:cs typeface="Comic Sans MS"/>
              </a:rPr>
              <a:t>head</a:t>
            </a:r>
            <a:r>
              <a:rPr sz="1400" u="sng" spc="-20" dirty="0">
                <a:uFill>
                  <a:solidFill>
                    <a:srgbClr val="000000"/>
                  </a:solidFill>
                </a:uFill>
                <a:latin typeface="Comic Sans MS"/>
                <a:cs typeface="Comic Sans MS"/>
              </a:rPr>
              <a:t> </a:t>
            </a:r>
            <a:r>
              <a:rPr sz="1400" u="sng" dirty="0">
                <a:uFill>
                  <a:solidFill>
                    <a:srgbClr val="000000"/>
                  </a:solidFill>
                </a:uFill>
                <a:latin typeface="Comic Sans MS"/>
                <a:cs typeface="Comic Sans MS"/>
              </a:rPr>
              <a:t>and</a:t>
            </a:r>
            <a:r>
              <a:rPr sz="1400" u="sng" spc="-10" dirty="0">
                <a:uFill>
                  <a:solidFill>
                    <a:srgbClr val="000000"/>
                  </a:solidFill>
                </a:uFill>
                <a:latin typeface="Comic Sans MS"/>
                <a:cs typeface="Comic Sans MS"/>
              </a:rPr>
              <a:t> </a:t>
            </a:r>
            <a:r>
              <a:rPr sz="1400" u="sng" dirty="0">
                <a:uFill>
                  <a:solidFill>
                    <a:srgbClr val="000000"/>
                  </a:solidFill>
                </a:uFill>
                <a:latin typeface="Comic Sans MS"/>
                <a:cs typeface="Comic Sans MS"/>
              </a:rPr>
              <a:t>tail</a:t>
            </a:r>
            <a:r>
              <a:rPr sz="1400" u="sng" spc="-25" dirty="0">
                <a:uFill>
                  <a:solidFill>
                    <a:srgbClr val="000000"/>
                  </a:solidFill>
                </a:uFill>
                <a:latin typeface="Comic Sans MS"/>
                <a:cs typeface="Comic Sans MS"/>
              </a:rPr>
              <a:t> </a:t>
            </a:r>
            <a:r>
              <a:rPr sz="1400" u="sng" dirty="0">
                <a:uFill>
                  <a:solidFill>
                    <a:srgbClr val="000000"/>
                  </a:solidFill>
                </a:uFill>
                <a:latin typeface="Comic Sans MS"/>
                <a:cs typeface="Comic Sans MS"/>
              </a:rPr>
              <a:t>of</a:t>
            </a:r>
            <a:r>
              <a:rPr sz="1400" u="sng" spc="-15" dirty="0">
                <a:uFill>
                  <a:solidFill>
                    <a:srgbClr val="000000"/>
                  </a:solidFill>
                </a:uFill>
                <a:latin typeface="Comic Sans MS"/>
                <a:cs typeface="Comic Sans MS"/>
              </a:rPr>
              <a:t> </a:t>
            </a:r>
            <a:r>
              <a:rPr sz="1400" u="sng" dirty="0">
                <a:uFill>
                  <a:solidFill>
                    <a:srgbClr val="000000"/>
                  </a:solidFill>
                </a:uFill>
                <a:latin typeface="Comic Sans MS"/>
                <a:cs typeface="Comic Sans MS"/>
              </a:rPr>
              <a:t>the</a:t>
            </a:r>
            <a:r>
              <a:rPr sz="1400" u="sng" spc="-10" dirty="0">
                <a:uFill>
                  <a:solidFill>
                    <a:srgbClr val="000000"/>
                  </a:solidFill>
                </a:uFill>
                <a:latin typeface="Comic Sans MS"/>
                <a:cs typeface="Comic Sans MS"/>
              </a:rPr>
              <a:t> </a:t>
            </a:r>
            <a:r>
              <a:rPr sz="1400" u="sng" dirty="0">
                <a:uFill>
                  <a:solidFill>
                    <a:srgbClr val="000000"/>
                  </a:solidFill>
                </a:uFill>
                <a:latin typeface="Comic Sans MS"/>
                <a:cs typeface="Comic Sans MS"/>
              </a:rPr>
              <a:t>data</a:t>
            </a:r>
            <a:r>
              <a:rPr sz="1400" u="sng" spc="-20" dirty="0">
                <a:uFill>
                  <a:solidFill>
                    <a:srgbClr val="000000"/>
                  </a:solidFill>
                </a:uFill>
                <a:latin typeface="Comic Sans MS"/>
                <a:cs typeface="Comic Sans MS"/>
              </a:rPr>
              <a:t> </a:t>
            </a:r>
            <a:r>
              <a:rPr sz="1400" u="sng" spc="-10" dirty="0">
                <a:uFill>
                  <a:solidFill>
                    <a:srgbClr val="000000"/>
                  </a:solidFill>
                </a:uFill>
                <a:latin typeface="Comic Sans MS"/>
                <a:cs typeface="Comic Sans MS"/>
              </a:rPr>
              <a:t>frame.</a:t>
            </a:r>
            <a:endParaRPr sz="1400">
              <a:latin typeface="Comic Sans MS"/>
              <a:cs typeface="Comic Sans MS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9623" y="1440229"/>
            <a:ext cx="4907280" cy="3618229"/>
            <a:chOff x="39623" y="1440229"/>
            <a:chExt cx="4907280" cy="361822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623" y="1440229"/>
              <a:ext cx="4907280" cy="36178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4695" y="1635252"/>
              <a:ext cx="4337304" cy="304800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4912867" y="1339341"/>
            <a:ext cx="3999229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omic Sans MS"/>
                <a:cs typeface="Comic Sans MS"/>
              </a:rPr>
              <a:t>Since</a:t>
            </a:r>
            <a:r>
              <a:rPr sz="1400" spc="-2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the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last</a:t>
            </a:r>
            <a:r>
              <a:rPr sz="1400" spc="-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row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is</a:t>
            </a:r>
            <a:r>
              <a:rPr sz="1400" spc="-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unnecessary</a:t>
            </a:r>
            <a:r>
              <a:rPr sz="1400" spc="-2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and</a:t>
            </a:r>
            <a:r>
              <a:rPr sz="1400" spc="-15" dirty="0">
                <a:latin typeface="Comic Sans MS"/>
                <a:cs typeface="Comic Sans MS"/>
              </a:rPr>
              <a:t> </a:t>
            </a:r>
            <a:r>
              <a:rPr sz="1400" spc="-10" dirty="0">
                <a:latin typeface="Comic Sans MS"/>
                <a:cs typeface="Comic Sans MS"/>
              </a:rPr>
              <a:t>irrelevant </a:t>
            </a:r>
            <a:r>
              <a:rPr sz="1400" dirty="0">
                <a:latin typeface="Comic Sans MS"/>
                <a:cs typeface="Comic Sans MS"/>
              </a:rPr>
              <a:t>for</a:t>
            </a:r>
            <a:r>
              <a:rPr sz="1400" spc="-3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the</a:t>
            </a:r>
            <a:r>
              <a:rPr sz="1400" spc="-1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data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analysis,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the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following</a:t>
            </a:r>
            <a:r>
              <a:rPr sz="1400" spc="-3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code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is</a:t>
            </a:r>
            <a:r>
              <a:rPr sz="1400" spc="-15" dirty="0">
                <a:latin typeface="Comic Sans MS"/>
                <a:cs typeface="Comic Sans MS"/>
              </a:rPr>
              <a:t> </a:t>
            </a:r>
            <a:r>
              <a:rPr sz="1400" spc="-20" dirty="0">
                <a:latin typeface="Comic Sans MS"/>
                <a:cs typeface="Comic Sans MS"/>
              </a:rPr>
              <a:t>used </a:t>
            </a:r>
            <a:r>
              <a:rPr sz="1400" dirty="0">
                <a:latin typeface="Comic Sans MS"/>
                <a:cs typeface="Comic Sans MS"/>
              </a:rPr>
              <a:t>to</a:t>
            </a:r>
            <a:r>
              <a:rPr sz="1400" spc="-4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delete</a:t>
            </a:r>
            <a:r>
              <a:rPr sz="1400" spc="-40" dirty="0">
                <a:latin typeface="Comic Sans MS"/>
                <a:cs typeface="Comic Sans MS"/>
              </a:rPr>
              <a:t> </a:t>
            </a:r>
            <a:r>
              <a:rPr sz="1400" spc="-25" dirty="0">
                <a:latin typeface="Comic Sans MS"/>
                <a:cs typeface="Comic Sans MS"/>
              </a:rPr>
              <a:t>it</a:t>
            </a:r>
            <a:endParaRPr sz="1400">
              <a:latin typeface="Comic Sans MS"/>
              <a:cs typeface="Comic Sans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4747259" y="1927834"/>
            <a:ext cx="4396740" cy="2947670"/>
            <a:chOff x="4747259" y="1927834"/>
            <a:chExt cx="4396740" cy="294767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47259" y="1927834"/>
              <a:ext cx="4396740" cy="294741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42331" y="2122932"/>
              <a:ext cx="4064508" cy="23774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572500" y="571499"/>
              <a:ext cx="571500" cy="573405"/>
            </a:xfrm>
            <a:custGeom>
              <a:avLst/>
              <a:gdLst/>
              <a:ahLst/>
              <a:cxnLst/>
              <a:rect l="l" t="t" r="r" b="b"/>
              <a:pathLst>
                <a:path w="571500" h="573405">
                  <a:moveTo>
                    <a:pt x="571500" y="0"/>
                  </a:moveTo>
                  <a:lnTo>
                    <a:pt x="0" y="0"/>
                  </a:lnTo>
                  <a:lnTo>
                    <a:pt x="0" y="573024"/>
                  </a:lnTo>
                  <a:lnTo>
                    <a:pt x="571500" y="573024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00D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76072" y="0"/>
              <a:ext cx="570230" cy="571500"/>
            </a:xfrm>
            <a:custGeom>
              <a:avLst/>
              <a:gdLst/>
              <a:ahLst/>
              <a:cxnLst/>
              <a:rect l="l" t="t" r="r" b="b"/>
              <a:pathLst>
                <a:path w="570230" h="571500">
                  <a:moveTo>
                    <a:pt x="569899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69899" y="571500"/>
                  </a:lnTo>
                  <a:lnTo>
                    <a:pt x="569899" y="0"/>
                  </a:lnTo>
                  <a:close/>
                </a:path>
              </a:pathLst>
            </a:custGeom>
            <a:solidFill>
              <a:srgbClr val="085F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47" y="0"/>
              <a:ext cx="573405" cy="571500"/>
            </a:xfrm>
            <a:custGeom>
              <a:avLst/>
              <a:gdLst/>
              <a:ahLst/>
              <a:cxnLst/>
              <a:rect l="l" t="t" r="r" b="b"/>
              <a:pathLst>
                <a:path w="573405" h="571500">
                  <a:moveTo>
                    <a:pt x="573024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73024" y="571500"/>
                  </a:lnTo>
                  <a:lnTo>
                    <a:pt x="573024" y="0"/>
                  </a:lnTo>
                  <a:close/>
                </a:path>
              </a:pathLst>
            </a:custGeom>
            <a:solidFill>
              <a:srgbClr val="00D2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569452" y="0"/>
              <a:ext cx="573405" cy="571500"/>
            </a:xfrm>
            <a:custGeom>
              <a:avLst/>
              <a:gdLst/>
              <a:ahLst/>
              <a:cxnLst/>
              <a:rect l="l" t="t" r="r" b="b"/>
              <a:pathLst>
                <a:path w="573404" h="571500">
                  <a:moveTo>
                    <a:pt x="573024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73024" y="571500"/>
                  </a:lnTo>
                  <a:lnTo>
                    <a:pt x="573024" y="0"/>
                  </a:lnTo>
                  <a:close/>
                </a:path>
              </a:pathLst>
            </a:custGeom>
            <a:solidFill>
              <a:srgbClr val="8DED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997952" y="0"/>
              <a:ext cx="571500" cy="571500"/>
            </a:xfrm>
            <a:custGeom>
              <a:avLst/>
              <a:gdLst/>
              <a:ahLst/>
              <a:cxnLst/>
              <a:rect l="l" t="t" r="r" b="b"/>
              <a:pathLst>
                <a:path w="571500" h="571500">
                  <a:moveTo>
                    <a:pt x="571500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71500" y="571500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085FB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47" y="571499"/>
              <a:ext cx="573405" cy="573405"/>
            </a:xfrm>
            <a:custGeom>
              <a:avLst/>
              <a:gdLst/>
              <a:ahLst/>
              <a:cxnLst/>
              <a:rect l="l" t="t" r="r" b="b"/>
              <a:pathLst>
                <a:path w="573405" h="573405">
                  <a:moveTo>
                    <a:pt x="573024" y="0"/>
                  </a:moveTo>
                  <a:lnTo>
                    <a:pt x="0" y="0"/>
                  </a:lnTo>
                  <a:lnTo>
                    <a:pt x="0" y="573024"/>
                  </a:lnTo>
                  <a:lnTo>
                    <a:pt x="573024" y="573024"/>
                  </a:lnTo>
                  <a:lnTo>
                    <a:pt x="573024" y="0"/>
                  </a:lnTo>
                  <a:close/>
                </a:path>
              </a:pathLst>
            </a:custGeom>
            <a:solidFill>
              <a:srgbClr val="013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46048" y="0"/>
              <a:ext cx="6853555" cy="571500"/>
            </a:xfrm>
            <a:custGeom>
              <a:avLst/>
              <a:gdLst/>
              <a:ahLst/>
              <a:cxnLst/>
              <a:rect l="l" t="t" r="r" b="b"/>
              <a:pathLst>
                <a:path w="6853555" h="571500">
                  <a:moveTo>
                    <a:pt x="569899" y="0"/>
                  </a:moveTo>
                  <a:lnTo>
                    <a:pt x="0" y="0"/>
                  </a:lnTo>
                  <a:lnTo>
                    <a:pt x="0" y="571500"/>
                  </a:lnTo>
                  <a:lnTo>
                    <a:pt x="569899" y="571500"/>
                  </a:lnTo>
                  <a:lnTo>
                    <a:pt x="569899" y="0"/>
                  </a:lnTo>
                  <a:close/>
                </a:path>
                <a:path w="6853555" h="571500">
                  <a:moveTo>
                    <a:pt x="6853352" y="0"/>
                  </a:moveTo>
                  <a:lnTo>
                    <a:pt x="6283452" y="0"/>
                  </a:lnTo>
                  <a:lnTo>
                    <a:pt x="6283452" y="571500"/>
                  </a:lnTo>
                  <a:lnTo>
                    <a:pt x="6853352" y="571500"/>
                  </a:lnTo>
                  <a:lnTo>
                    <a:pt x="6853352" y="0"/>
                  </a:lnTo>
                  <a:close/>
                </a:path>
              </a:pathLst>
            </a:custGeom>
            <a:solidFill>
              <a:srgbClr val="4695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715947" y="0"/>
            <a:ext cx="5715635" cy="1144905"/>
          </a:xfrm>
          <a:prstGeom prst="rect">
            <a:avLst/>
          </a:prstGeom>
          <a:solidFill>
            <a:srgbClr val="085FB9"/>
          </a:solidFill>
        </p:spPr>
        <p:txBody>
          <a:bodyPr vert="horz" wrap="square" lIns="0" tIns="2089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45"/>
              </a:spcBef>
            </a:pPr>
            <a:r>
              <a:rPr b="0" u="sng" spc="-135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CLEANSING</a:t>
            </a:r>
            <a:r>
              <a:rPr b="0" u="sng" spc="-5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 </a:t>
            </a:r>
            <a:r>
              <a:rPr b="0" u="sng" spc="-150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THE</a:t>
            </a:r>
            <a:r>
              <a:rPr b="0" u="sng" spc="5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 </a:t>
            </a:r>
            <a:r>
              <a:rPr b="0" u="sng" spc="-315" dirty="0">
                <a:uFill>
                  <a:solidFill>
                    <a:srgbClr val="FFFFFF"/>
                  </a:solidFill>
                </a:uFill>
                <a:latin typeface="Arial Narrow"/>
                <a:cs typeface="Arial Narrow"/>
              </a:rPr>
              <a:t>DATA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4693920" y="1357883"/>
            <a:ext cx="4042410" cy="3785870"/>
            <a:chOff x="4693920" y="1357883"/>
            <a:chExt cx="4042410" cy="3785870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93920" y="4818887"/>
              <a:ext cx="4042410" cy="32461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09160" y="1357883"/>
              <a:ext cx="4014216" cy="3471672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231140" y="1499362"/>
            <a:ext cx="3584575" cy="24593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omic Sans MS"/>
                <a:cs typeface="Comic Sans MS"/>
              </a:rPr>
              <a:t>2.</a:t>
            </a:r>
            <a:r>
              <a:rPr sz="1400" spc="-3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Checking</a:t>
            </a:r>
            <a:r>
              <a:rPr sz="1400" spc="-4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and</a:t>
            </a:r>
            <a:r>
              <a:rPr sz="1400" spc="-2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deleting</a:t>
            </a:r>
            <a:r>
              <a:rPr sz="1400" spc="-4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duplicate</a:t>
            </a:r>
            <a:r>
              <a:rPr sz="1400" spc="-45" dirty="0">
                <a:latin typeface="Comic Sans MS"/>
                <a:cs typeface="Comic Sans MS"/>
              </a:rPr>
              <a:t> </a:t>
            </a:r>
            <a:r>
              <a:rPr sz="1400" spc="-10" dirty="0">
                <a:latin typeface="Comic Sans MS"/>
                <a:cs typeface="Comic Sans MS"/>
              </a:rPr>
              <a:t>records.</a:t>
            </a:r>
            <a:endParaRPr sz="1400">
              <a:latin typeface="Comic Sans MS"/>
              <a:cs typeface="Comic Sans M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Comic Sans MS"/>
              <a:cs typeface="Comic Sans MS"/>
            </a:endParaRPr>
          </a:p>
          <a:p>
            <a:pPr marL="90805" marR="10287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Comic Sans MS"/>
                <a:cs typeface="Comic Sans MS"/>
              </a:rPr>
              <a:t>The</a:t>
            </a:r>
            <a:r>
              <a:rPr sz="1400" spc="-3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duplicate</a:t>
            </a:r>
            <a:r>
              <a:rPr sz="1400" spc="-4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records</a:t>
            </a:r>
            <a:r>
              <a:rPr sz="1400" spc="-1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can</a:t>
            </a:r>
            <a:r>
              <a:rPr sz="1400" spc="-1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lead</a:t>
            </a:r>
            <a:r>
              <a:rPr sz="1400" spc="-25" dirty="0">
                <a:latin typeface="Comic Sans MS"/>
                <a:cs typeface="Comic Sans MS"/>
              </a:rPr>
              <a:t> to </a:t>
            </a:r>
            <a:r>
              <a:rPr sz="1400" dirty="0">
                <a:latin typeface="Comic Sans MS"/>
                <a:cs typeface="Comic Sans MS"/>
              </a:rPr>
              <a:t>inaccuracy</a:t>
            </a:r>
            <a:r>
              <a:rPr sz="1400" spc="-4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in</a:t>
            </a:r>
            <a:r>
              <a:rPr sz="1400" spc="-2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the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analysis</a:t>
            </a:r>
            <a:r>
              <a:rPr sz="1400" spc="-3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of</a:t>
            </a:r>
            <a:r>
              <a:rPr sz="1400" spc="-2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data,</a:t>
            </a:r>
            <a:r>
              <a:rPr sz="1400" spc="-40" dirty="0">
                <a:latin typeface="Comic Sans MS"/>
                <a:cs typeface="Comic Sans MS"/>
              </a:rPr>
              <a:t> </a:t>
            </a:r>
            <a:r>
              <a:rPr sz="1400" spc="-20" dirty="0">
                <a:latin typeface="Comic Sans MS"/>
                <a:cs typeface="Comic Sans MS"/>
              </a:rPr>
              <a:t>thus, </a:t>
            </a:r>
            <a:r>
              <a:rPr sz="1400" dirty="0">
                <a:latin typeface="Comic Sans MS"/>
                <a:cs typeface="Comic Sans MS"/>
              </a:rPr>
              <a:t>the</a:t>
            </a:r>
            <a:r>
              <a:rPr sz="1400" spc="-2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same</a:t>
            </a:r>
            <a:r>
              <a:rPr sz="1400" spc="-3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should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be</a:t>
            </a:r>
            <a:r>
              <a:rPr sz="1400" spc="-2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deleted</a:t>
            </a:r>
            <a:r>
              <a:rPr sz="1400" spc="-3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from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spc="-25" dirty="0">
                <a:latin typeface="Comic Sans MS"/>
                <a:cs typeface="Comic Sans MS"/>
              </a:rPr>
              <a:t>the </a:t>
            </a:r>
            <a:r>
              <a:rPr sz="1400" dirty="0">
                <a:latin typeface="Comic Sans MS"/>
                <a:cs typeface="Comic Sans MS"/>
              </a:rPr>
              <a:t>data</a:t>
            </a:r>
            <a:r>
              <a:rPr sz="1400" spc="-4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set</a:t>
            </a:r>
            <a:r>
              <a:rPr sz="1400" spc="-2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to</a:t>
            </a:r>
            <a:r>
              <a:rPr sz="1400" spc="-1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increase</a:t>
            </a:r>
            <a:r>
              <a:rPr sz="1400" spc="-4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the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spc="-10" dirty="0">
                <a:latin typeface="Comic Sans MS"/>
                <a:cs typeface="Comic Sans MS"/>
              </a:rPr>
              <a:t>appropriateness </a:t>
            </a:r>
            <a:r>
              <a:rPr sz="1400" dirty="0">
                <a:latin typeface="Comic Sans MS"/>
                <a:cs typeface="Comic Sans MS"/>
              </a:rPr>
              <a:t>of</a:t>
            </a:r>
            <a:r>
              <a:rPr sz="1400" spc="-2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the</a:t>
            </a:r>
            <a:r>
              <a:rPr sz="1400" spc="-1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analysis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spc="-10" dirty="0">
                <a:latin typeface="Comic Sans MS"/>
                <a:cs typeface="Comic Sans MS"/>
              </a:rPr>
              <a:t>done.</a:t>
            </a:r>
            <a:endParaRPr sz="1400">
              <a:latin typeface="Comic Sans MS"/>
              <a:cs typeface="Comic Sans MS"/>
            </a:endParaRPr>
          </a:p>
          <a:p>
            <a:pPr marL="90805" marR="5080">
              <a:lnSpc>
                <a:spcPct val="100000"/>
              </a:lnSpc>
              <a:spcBef>
                <a:spcPts val="1680"/>
              </a:spcBef>
            </a:pPr>
            <a:r>
              <a:rPr sz="1400" dirty="0">
                <a:latin typeface="Comic Sans MS"/>
                <a:cs typeface="Comic Sans MS"/>
              </a:rPr>
              <a:t>The</a:t>
            </a:r>
            <a:r>
              <a:rPr sz="1400" spc="-3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uber</a:t>
            </a:r>
            <a:r>
              <a:rPr sz="1400" spc="-4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dataset</a:t>
            </a:r>
            <a:r>
              <a:rPr sz="1400" spc="-3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had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one</a:t>
            </a:r>
            <a:r>
              <a:rPr sz="1400" spc="-25" dirty="0">
                <a:latin typeface="Comic Sans MS"/>
                <a:cs typeface="Comic Sans MS"/>
              </a:rPr>
              <a:t> </a:t>
            </a:r>
            <a:r>
              <a:rPr sz="1400" spc="-10" dirty="0">
                <a:latin typeface="Comic Sans MS"/>
                <a:cs typeface="Comic Sans MS"/>
              </a:rPr>
              <a:t>duplicate </a:t>
            </a:r>
            <a:r>
              <a:rPr sz="1400" dirty="0">
                <a:latin typeface="Comic Sans MS"/>
                <a:cs typeface="Comic Sans MS"/>
              </a:rPr>
              <a:t>record</a:t>
            </a:r>
            <a:r>
              <a:rPr sz="1400" spc="-2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at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row</a:t>
            </a:r>
            <a:r>
              <a:rPr sz="1400" spc="-2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number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492</a:t>
            </a:r>
            <a:r>
              <a:rPr sz="1400" spc="-25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which</a:t>
            </a:r>
            <a:r>
              <a:rPr sz="1400" spc="-30" dirty="0">
                <a:latin typeface="Comic Sans MS"/>
                <a:cs typeface="Comic Sans MS"/>
              </a:rPr>
              <a:t> </a:t>
            </a:r>
            <a:r>
              <a:rPr sz="1400" dirty="0">
                <a:latin typeface="Comic Sans MS"/>
                <a:cs typeface="Comic Sans MS"/>
              </a:rPr>
              <a:t>has</a:t>
            </a:r>
            <a:r>
              <a:rPr sz="1400" spc="-20" dirty="0">
                <a:latin typeface="Comic Sans MS"/>
                <a:cs typeface="Comic Sans MS"/>
              </a:rPr>
              <a:t> been </a:t>
            </a:r>
            <a:r>
              <a:rPr sz="1400" spc="-10" dirty="0">
                <a:latin typeface="Comic Sans MS"/>
                <a:cs typeface="Comic Sans MS"/>
              </a:rPr>
              <a:t>deleted.</a:t>
            </a:r>
            <a:endParaRPr sz="14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695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</TotalTime>
  <Words>1061</Words>
  <Application>Microsoft Office PowerPoint</Application>
  <PresentationFormat>On-screen Show (16:9)</PresentationFormat>
  <Paragraphs>110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Arial Narrow</vt:lpstr>
      <vt:lpstr>Calibri</vt:lpstr>
      <vt:lpstr>Cambria</vt:lpstr>
      <vt:lpstr>Century Gothic</vt:lpstr>
      <vt:lpstr>Comic Sans MS</vt:lpstr>
      <vt:lpstr>Tahoma</vt:lpstr>
      <vt:lpstr>Times New Roman</vt:lpstr>
      <vt:lpstr>Wingdings</vt:lpstr>
      <vt:lpstr>Office Theme</vt:lpstr>
      <vt:lpstr>UBER DRIVE 2016 ANALYSIS</vt:lpstr>
      <vt:lpstr>Student Declaration And Teacher’s Remarks</vt:lpstr>
      <vt:lpstr>INDEX:</vt:lpstr>
      <vt:lpstr>PowerPoint Presentation</vt:lpstr>
      <vt:lpstr>INTRODUCTION</vt:lpstr>
      <vt:lpstr>02</vt:lpstr>
      <vt:lpstr>UNDERSTANDING THE DATA</vt:lpstr>
      <vt:lpstr>CLEANSING THE DATA</vt:lpstr>
      <vt:lpstr>CLEANSING THE DATA</vt:lpstr>
      <vt:lpstr>CLEANSING THE DATA</vt:lpstr>
      <vt:lpstr>CLEANSING THE DATA</vt:lpstr>
      <vt:lpstr>PowerPoint Presentation</vt:lpstr>
      <vt:lpstr>THE DATASET CAN ANSWER THE FOLLOWING:</vt:lpstr>
      <vt:lpstr>04</vt:lpstr>
      <vt:lpstr>Percentage Of Trips For Each Category</vt:lpstr>
      <vt:lpstr>Monthly, Daily and Hourly Trips</vt:lpstr>
      <vt:lpstr>Monthly, Daily and Hourly Trips</vt:lpstr>
      <vt:lpstr>Monthly, Daily and Hourly Trips</vt:lpstr>
      <vt:lpstr>PowerPoint Presentation</vt:lpstr>
      <vt:lpstr>Popular pick up and drop off spots</vt:lpstr>
      <vt:lpstr> Average Duration Distance for each purpose</vt:lpstr>
      <vt:lpstr> Minimum, maximum and average speed</vt:lpstr>
      <vt:lpstr>Number Of Cancelled trips</vt:lpstr>
      <vt:lpstr>PowerPoint Presentation</vt:lpstr>
      <vt:lpstr> 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Mehak Gupta</dc:creator>
  <cp:lastModifiedBy>Mehak Gupta</cp:lastModifiedBy>
  <cp:revision>1</cp:revision>
  <dcterms:created xsi:type="dcterms:W3CDTF">2022-12-22T10:28:57Z</dcterms:created>
  <dcterms:modified xsi:type="dcterms:W3CDTF">2023-01-21T12:17:44Z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2022-12-04T00:00:00Z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2022-12-22T00:00:00Z</vt:filetime>
  </property>
  <property fmtid="{D5CDD505-2E9C-101B-9397-08002B2CF9AE}" pid="5" name="Producer">
    <vt:lpwstr>Microsoft® PowerPoint® for Microsoft 365</vt:lpwstr>
  </property>
</Properties>
</file>